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27"/>
  </p:notesMasterIdLst>
  <p:handoutMasterIdLst>
    <p:handoutMasterId r:id="rId28"/>
  </p:handoutMasterIdLst>
  <p:sldIdLst>
    <p:sldId id="309" r:id="rId2"/>
    <p:sldId id="376" r:id="rId3"/>
    <p:sldId id="404" r:id="rId4"/>
    <p:sldId id="381" r:id="rId5"/>
    <p:sldId id="383" r:id="rId6"/>
    <p:sldId id="349" r:id="rId7"/>
    <p:sldId id="350" r:id="rId8"/>
    <p:sldId id="392" r:id="rId9"/>
    <p:sldId id="354" r:id="rId10"/>
    <p:sldId id="396" r:id="rId11"/>
    <p:sldId id="397" r:id="rId12"/>
    <p:sldId id="398" r:id="rId13"/>
    <p:sldId id="402" r:id="rId14"/>
    <p:sldId id="399" r:id="rId15"/>
    <p:sldId id="390" r:id="rId16"/>
    <p:sldId id="357" r:id="rId17"/>
    <p:sldId id="387" r:id="rId18"/>
    <p:sldId id="364" r:id="rId19"/>
    <p:sldId id="372" r:id="rId20"/>
    <p:sldId id="365" r:id="rId21"/>
    <p:sldId id="374" r:id="rId22"/>
    <p:sldId id="393" r:id="rId23"/>
    <p:sldId id="394" r:id="rId24"/>
    <p:sldId id="400" r:id="rId25"/>
    <p:sldId id="401" r:id="rId2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6" autoAdjust="0"/>
    <p:restoredTop sz="94434" autoAdjust="0"/>
  </p:normalViewPr>
  <p:slideViewPr>
    <p:cSldViewPr snapToGrid="0">
      <p:cViewPr varScale="1">
        <p:scale>
          <a:sx n="65" d="100"/>
          <a:sy n="65" d="100"/>
        </p:scale>
        <p:origin x="106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BBE262-649D-4917-9F06-F90F3CF31C5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x-none"/>
        </a:p>
      </dgm:t>
    </dgm:pt>
    <dgm:pt modelId="{864D2749-6DCF-43F0-81DA-B1DDCACDDF5B}">
      <dgm:prSet phldrT="[Texto]" custT="1"/>
      <dgm:spPr/>
      <dgm:t>
        <a:bodyPr/>
        <a:lstStyle/>
        <a:p>
          <a:pPr>
            <a:lnSpc>
              <a:spcPct val="100000"/>
            </a:lnSpc>
          </a:pPr>
          <a:r>
            <a:rPr lang="x-none" sz="1800" b="1" dirty="0" smtClean="0">
              <a:latin typeface="Arial" panose="020B0604020202020204" pitchFamily="34" charset="0"/>
              <a:cs typeface="Arial" panose="020B0604020202020204" pitchFamily="34" charset="0"/>
            </a:rPr>
            <a:t>Departamento de </a:t>
          </a:r>
          <a:r>
            <a:rPr lang="x-none" sz="1800" b="1" dirty="0">
              <a:latin typeface="Arial" panose="020B0604020202020204" pitchFamily="34" charset="0"/>
              <a:cs typeface="Arial" panose="020B0604020202020204" pitchFamily="34" charset="0"/>
            </a:rPr>
            <a:t>Gestión del Desarrollo Territorial</a:t>
          </a:r>
        </a:p>
      </dgm:t>
    </dgm:pt>
    <dgm:pt modelId="{7F9C5713-9C32-45E4-8358-A3716AD27339}" type="parTrans" cxnId="{EACF4E39-85F3-4606-AB12-40D3A7F31FA3}">
      <dgm:prSet/>
      <dgm:spPr/>
      <dgm:t>
        <a:bodyPr/>
        <a:lstStyle/>
        <a:p>
          <a:endParaRPr lang="x-none" sz="1800" b="1">
            <a:latin typeface="Arial" panose="020B0604020202020204" pitchFamily="34" charset="0"/>
            <a:cs typeface="Arial" panose="020B0604020202020204" pitchFamily="34" charset="0"/>
          </a:endParaRPr>
        </a:p>
      </dgm:t>
    </dgm:pt>
    <dgm:pt modelId="{3A58BF05-E73E-4271-8AF8-51B412DEFCE0}" type="sibTrans" cxnId="{EACF4E39-85F3-4606-AB12-40D3A7F31FA3}">
      <dgm:prSet/>
      <dgm:spPr/>
      <dgm:t>
        <a:bodyPr/>
        <a:lstStyle/>
        <a:p>
          <a:endParaRPr lang="x-none" sz="1800" b="1">
            <a:latin typeface="Arial" panose="020B0604020202020204" pitchFamily="34" charset="0"/>
            <a:cs typeface="Arial" panose="020B0604020202020204" pitchFamily="34" charset="0"/>
          </a:endParaRPr>
        </a:p>
      </dgm:t>
    </dgm:pt>
    <dgm:pt modelId="{DEFB0C00-12FC-4810-8FF3-DF9965CD7D7E}">
      <dgm:prSet custT="1"/>
      <dgm:spPr/>
      <dgm:t>
        <a:bodyPr/>
        <a:lstStyle/>
        <a:p>
          <a:r>
            <a:rPr lang="x-none" sz="1800" b="1" dirty="0">
              <a:latin typeface="Arial" panose="020B0604020202020204" pitchFamily="34" charset="0"/>
              <a:cs typeface="Arial" panose="020B0604020202020204" pitchFamily="34" charset="0"/>
            </a:rPr>
            <a:t>Departamento de Actores Económicos</a:t>
          </a:r>
        </a:p>
      </dgm:t>
    </dgm:pt>
    <dgm:pt modelId="{557AF01B-09E1-4F2C-9845-062B61F94652}" type="parTrans" cxnId="{C1198ED6-2EC5-4A17-921A-17D09388BAB2}">
      <dgm:prSet/>
      <dgm:spPr/>
      <dgm:t>
        <a:bodyPr/>
        <a:lstStyle/>
        <a:p>
          <a:endParaRPr lang="x-none" sz="1800">
            <a:latin typeface="Arial" panose="020B0604020202020204" pitchFamily="34" charset="0"/>
            <a:cs typeface="Arial" panose="020B0604020202020204" pitchFamily="34" charset="0"/>
          </a:endParaRPr>
        </a:p>
      </dgm:t>
    </dgm:pt>
    <dgm:pt modelId="{DDA4286B-1521-43EA-930B-41D0DB90A664}" type="sibTrans" cxnId="{C1198ED6-2EC5-4A17-921A-17D09388BAB2}">
      <dgm:prSet/>
      <dgm:spPr/>
      <dgm:t>
        <a:bodyPr/>
        <a:lstStyle/>
        <a:p>
          <a:endParaRPr lang="x-none" sz="1800">
            <a:latin typeface="Arial" panose="020B0604020202020204" pitchFamily="34" charset="0"/>
            <a:cs typeface="Arial" panose="020B0604020202020204" pitchFamily="34" charset="0"/>
          </a:endParaRPr>
        </a:p>
      </dgm:t>
    </dgm:pt>
    <dgm:pt modelId="{900C0DE1-E3E0-4B29-BA65-06EB7B4B6F4C}">
      <dgm:prSet phldrT="[Texto]" custT="1"/>
      <dgm:spPr/>
      <dgm:t>
        <a:bodyPr/>
        <a:lstStyle/>
        <a:p>
          <a:r>
            <a:rPr lang="x-none" sz="1800" b="1"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Dirección de Desarrollo Territorial</a:t>
          </a:r>
        </a:p>
      </dgm:t>
    </dgm:pt>
    <dgm:pt modelId="{E24F6D76-57BD-4804-B79B-F507F55D962C}" type="sibTrans" cxnId="{91134359-A04C-4034-913D-C4FD1ECFA611}">
      <dgm:prSet/>
      <dgm:spPr/>
      <dgm:t>
        <a:bodyPr/>
        <a:lstStyle/>
        <a:p>
          <a:endParaRPr lang="x-none" sz="1800" b="1">
            <a:latin typeface="Arial" panose="020B0604020202020204" pitchFamily="34" charset="0"/>
            <a:cs typeface="Arial" panose="020B0604020202020204" pitchFamily="34" charset="0"/>
          </a:endParaRPr>
        </a:p>
      </dgm:t>
    </dgm:pt>
    <dgm:pt modelId="{3B91E856-9588-4FA0-9E20-63CCCBAE797A}" type="parTrans" cxnId="{91134359-A04C-4034-913D-C4FD1ECFA611}">
      <dgm:prSet/>
      <dgm:spPr/>
      <dgm:t>
        <a:bodyPr/>
        <a:lstStyle/>
        <a:p>
          <a:endParaRPr lang="x-none" sz="1800" b="1">
            <a:latin typeface="Arial" panose="020B0604020202020204" pitchFamily="34" charset="0"/>
            <a:cs typeface="Arial" panose="020B0604020202020204" pitchFamily="34" charset="0"/>
          </a:endParaRPr>
        </a:p>
      </dgm:t>
    </dgm:pt>
    <dgm:pt modelId="{51970394-AE46-4F69-86D7-9A579482A774}" type="pres">
      <dgm:prSet presAssocID="{27BBE262-649D-4917-9F06-F90F3CF31C5F}" presName="hierChild1" presStyleCnt="0">
        <dgm:presLayoutVars>
          <dgm:chPref val="1"/>
          <dgm:dir/>
          <dgm:animOne val="branch"/>
          <dgm:animLvl val="lvl"/>
          <dgm:resizeHandles/>
        </dgm:presLayoutVars>
      </dgm:prSet>
      <dgm:spPr/>
      <dgm:t>
        <a:bodyPr/>
        <a:lstStyle/>
        <a:p>
          <a:endParaRPr lang="es-US"/>
        </a:p>
      </dgm:t>
    </dgm:pt>
    <dgm:pt modelId="{13B58807-DE60-4F5F-8328-442F39213199}" type="pres">
      <dgm:prSet presAssocID="{900C0DE1-E3E0-4B29-BA65-06EB7B4B6F4C}" presName="hierRoot1" presStyleCnt="0"/>
      <dgm:spPr/>
    </dgm:pt>
    <dgm:pt modelId="{CC629C11-E4E6-4137-A8A4-C0AFBCAB12A1}" type="pres">
      <dgm:prSet presAssocID="{900C0DE1-E3E0-4B29-BA65-06EB7B4B6F4C}" presName="composite" presStyleCnt="0"/>
      <dgm:spPr/>
    </dgm:pt>
    <dgm:pt modelId="{4F59D44B-8437-48D9-9407-A22A3F63BF17}" type="pres">
      <dgm:prSet presAssocID="{900C0DE1-E3E0-4B29-BA65-06EB7B4B6F4C}" presName="background" presStyleLbl="node0" presStyleIdx="0" presStyleCnt="1"/>
      <dgm:spPr/>
    </dgm:pt>
    <dgm:pt modelId="{D11A552C-469A-46CF-BF96-1876F0AD3AE8}" type="pres">
      <dgm:prSet presAssocID="{900C0DE1-E3E0-4B29-BA65-06EB7B4B6F4C}" presName="text" presStyleLbl="fgAcc0" presStyleIdx="0" presStyleCnt="1" custScaleX="230707" custScaleY="216613" custLinFactNeighborX="8555" custLinFactNeighborY="-9971">
        <dgm:presLayoutVars>
          <dgm:chPref val="3"/>
        </dgm:presLayoutVars>
      </dgm:prSet>
      <dgm:spPr/>
      <dgm:t>
        <a:bodyPr/>
        <a:lstStyle/>
        <a:p>
          <a:endParaRPr lang="es-US"/>
        </a:p>
      </dgm:t>
    </dgm:pt>
    <dgm:pt modelId="{5D5E2AE1-6EDF-48BC-B9DC-BEAF3C60394C}" type="pres">
      <dgm:prSet presAssocID="{900C0DE1-E3E0-4B29-BA65-06EB7B4B6F4C}" presName="hierChild2" presStyleCnt="0"/>
      <dgm:spPr/>
    </dgm:pt>
    <dgm:pt modelId="{CB866A34-C36B-4E7E-9D87-FD4CE813AAEC}" type="pres">
      <dgm:prSet presAssocID="{7F9C5713-9C32-45E4-8358-A3716AD27339}" presName="Name10" presStyleLbl="parChTrans1D2" presStyleIdx="0" presStyleCnt="2"/>
      <dgm:spPr/>
      <dgm:t>
        <a:bodyPr/>
        <a:lstStyle/>
        <a:p>
          <a:endParaRPr lang="es-US"/>
        </a:p>
      </dgm:t>
    </dgm:pt>
    <dgm:pt modelId="{D7C9A33B-BB97-41C1-BC83-97E210ADDDBC}" type="pres">
      <dgm:prSet presAssocID="{864D2749-6DCF-43F0-81DA-B1DDCACDDF5B}" presName="hierRoot2" presStyleCnt="0"/>
      <dgm:spPr/>
    </dgm:pt>
    <dgm:pt modelId="{9572D8D1-AF77-4FE1-BA1B-61A34BE636A0}" type="pres">
      <dgm:prSet presAssocID="{864D2749-6DCF-43F0-81DA-B1DDCACDDF5B}" presName="composite2" presStyleCnt="0"/>
      <dgm:spPr/>
    </dgm:pt>
    <dgm:pt modelId="{169A0552-A528-4065-8075-D63B4E6FC41A}" type="pres">
      <dgm:prSet presAssocID="{864D2749-6DCF-43F0-81DA-B1DDCACDDF5B}" presName="background2" presStyleLbl="node2" presStyleIdx="0" presStyleCnt="2"/>
      <dgm:spPr/>
    </dgm:pt>
    <dgm:pt modelId="{02E2BE8D-A0DE-47BA-9B5F-683D9A54CDC0}" type="pres">
      <dgm:prSet presAssocID="{864D2749-6DCF-43F0-81DA-B1DDCACDDF5B}" presName="text2" presStyleLbl="fgAcc2" presStyleIdx="0" presStyleCnt="2" custScaleX="283290" custScaleY="248496" custLinFactX="-7991" custLinFactNeighborX="-100000" custLinFactNeighborY="-502">
        <dgm:presLayoutVars>
          <dgm:chPref val="3"/>
        </dgm:presLayoutVars>
      </dgm:prSet>
      <dgm:spPr/>
      <dgm:t>
        <a:bodyPr/>
        <a:lstStyle/>
        <a:p>
          <a:endParaRPr lang="es-US"/>
        </a:p>
      </dgm:t>
    </dgm:pt>
    <dgm:pt modelId="{C512F588-DB4A-4BD5-9997-7FB8C83E4210}" type="pres">
      <dgm:prSet presAssocID="{864D2749-6DCF-43F0-81DA-B1DDCACDDF5B}" presName="hierChild3" presStyleCnt="0"/>
      <dgm:spPr/>
    </dgm:pt>
    <dgm:pt modelId="{9AA4FBB2-7383-47FC-B23C-2E3339EFAEA7}" type="pres">
      <dgm:prSet presAssocID="{557AF01B-09E1-4F2C-9845-062B61F94652}" presName="Name10" presStyleLbl="parChTrans1D2" presStyleIdx="1" presStyleCnt="2"/>
      <dgm:spPr/>
      <dgm:t>
        <a:bodyPr/>
        <a:lstStyle/>
        <a:p>
          <a:endParaRPr lang="es-US"/>
        </a:p>
      </dgm:t>
    </dgm:pt>
    <dgm:pt modelId="{22B64516-2B91-442F-996E-9445A7DFDDA8}" type="pres">
      <dgm:prSet presAssocID="{DEFB0C00-12FC-4810-8FF3-DF9965CD7D7E}" presName="hierRoot2" presStyleCnt="0"/>
      <dgm:spPr/>
    </dgm:pt>
    <dgm:pt modelId="{6BCB052F-07C6-4043-B631-E9DB74CA22A2}" type="pres">
      <dgm:prSet presAssocID="{DEFB0C00-12FC-4810-8FF3-DF9965CD7D7E}" presName="composite2" presStyleCnt="0"/>
      <dgm:spPr/>
    </dgm:pt>
    <dgm:pt modelId="{C998A75D-0173-49A4-B5DF-C8CEA2022EC3}" type="pres">
      <dgm:prSet presAssocID="{DEFB0C00-12FC-4810-8FF3-DF9965CD7D7E}" presName="background2" presStyleLbl="node2" presStyleIdx="1" presStyleCnt="2"/>
      <dgm:spPr/>
    </dgm:pt>
    <dgm:pt modelId="{E43B9CDB-8995-4F9C-94D7-792B3E8B1F85}" type="pres">
      <dgm:prSet presAssocID="{DEFB0C00-12FC-4810-8FF3-DF9965CD7D7E}" presName="text2" presStyleLbl="fgAcc2" presStyleIdx="1" presStyleCnt="2" custScaleX="264404" custScaleY="269312" custLinFactNeighborX="32556" custLinFactNeighborY="-3342">
        <dgm:presLayoutVars>
          <dgm:chPref val="3"/>
        </dgm:presLayoutVars>
      </dgm:prSet>
      <dgm:spPr/>
      <dgm:t>
        <a:bodyPr/>
        <a:lstStyle/>
        <a:p>
          <a:endParaRPr lang="es-US"/>
        </a:p>
      </dgm:t>
    </dgm:pt>
    <dgm:pt modelId="{188B5142-7802-41AA-83A8-C5150769968C}" type="pres">
      <dgm:prSet presAssocID="{DEFB0C00-12FC-4810-8FF3-DF9965CD7D7E}" presName="hierChild3" presStyleCnt="0"/>
      <dgm:spPr/>
    </dgm:pt>
  </dgm:ptLst>
  <dgm:cxnLst>
    <dgm:cxn modelId="{0B224796-3693-4417-AB2E-D2366B784596}" type="presOf" srcId="{DEFB0C00-12FC-4810-8FF3-DF9965CD7D7E}" destId="{E43B9CDB-8995-4F9C-94D7-792B3E8B1F85}" srcOrd="0" destOrd="0" presId="urn:microsoft.com/office/officeart/2005/8/layout/hierarchy1"/>
    <dgm:cxn modelId="{EACF4E39-85F3-4606-AB12-40D3A7F31FA3}" srcId="{900C0DE1-E3E0-4B29-BA65-06EB7B4B6F4C}" destId="{864D2749-6DCF-43F0-81DA-B1DDCACDDF5B}" srcOrd="0" destOrd="0" parTransId="{7F9C5713-9C32-45E4-8358-A3716AD27339}" sibTransId="{3A58BF05-E73E-4271-8AF8-51B412DEFCE0}"/>
    <dgm:cxn modelId="{032A1D18-E14D-411E-83AD-BF3720FD6F1B}" type="presOf" srcId="{7F9C5713-9C32-45E4-8358-A3716AD27339}" destId="{CB866A34-C36B-4E7E-9D87-FD4CE813AAEC}" srcOrd="0" destOrd="0" presId="urn:microsoft.com/office/officeart/2005/8/layout/hierarchy1"/>
    <dgm:cxn modelId="{2CD95292-DD23-461B-B6CB-73B1B53FE477}" type="presOf" srcId="{27BBE262-649D-4917-9F06-F90F3CF31C5F}" destId="{51970394-AE46-4F69-86D7-9A579482A774}" srcOrd="0" destOrd="0" presId="urn:microsoft.com/office/officeart/2005/8/layout/hierarchy1"/>
    <dgm:cxn modelId="{DC68804E-2109-4685-9EA3-90BA1254E74C}" type="presOf" srcId="{900C0DE1-E3E0-4B29-BA65-06EB7B4B6F4C}" destId="{D11A552C-469A-46CF-BF96-1876F0AD3AE8}" srcOrd="0" destOrd="0" presId="urn:microsoft.com/office/officeart/2005/8/layout/hierarchy1"/>
    <dgm:cxn modelId="{91134359-A04C-4034-913D-C4FD1ECFA611}" srcId="{27BBE262-649D-4917-9F06-F90F3CF31C5F}" destId="{900C0DE1-E3E0-4B29-BA65-06EB7B4B6F4C}" srcOrd="0" destOrd="0" parTransId="{3B91E856-9588-4FA0-9E20-63CCCBAE797A}" sibTransId="{E24F6D76-57BD-4804-B79B-F507F55D962C}"/>
    <dgm:cxn modelId="{C1198ED6-2EC5-4A17-921A-17D09388BAB2}" srcId="{900C0DE1-E3E0-4B29-BA65-06EB7B4B6F4C}" destId="{DEFB0C00-12FC-4810-8FF3-DF9965CD7D7E}" srcOrd="1" destOrd="0" parTransId="{557AF01B-09E1-4F2C-9845-062B61F94652}" sibTransId="{DDA4286B-1521-43EA-930B-41D0DB90A664}"/>
    <dgm:cxn modelId="{90C89BB6-2FB3-4339-9730-D82736951A2E}" type="presOf" srcId="{864D2749-6DCF-43F0-81DA-B1DDCACDDF5B}" destId="{02E2BE8D-A0DE-47BA-9B5F-683D9A54CDC0}" srcOrd="0" destOrd="0" presId="urn:microsoft.com/office/officeart/2005/8/layout/hierarchy1"/>
    <dgm:cxn modelId="{A9728E3D-F6B2-43D0-B3F7-1B72C2772D02}" type="presOf" srcId="{557AF01B-09E1-4F2C-9845-062B61F94652}" destId="{9AA4FBB2-7383-47FC-B23C-2E3339EFAEA7}" srcOrd="0" destOrd="0" presId="urn:microsoft.com/office/officeart/2005/8/layout/hierarchy1"/>
    <dgm:cxn modelId="{DBC10C80-533F-4B66-AE8D-E4D19F3C798E}" type="presParOf" srcId="{51970394-AE46-4F69-86D7-9A579482A774}" destId="{13B58807-DE60-4F5F-8328-442F39213199}" srcOrd="0" destOrd="0" presId="urn:microsoft.com/office/officeart/2005/8/layout/hierarchy1"/>
    <dgm:cxn modelId="{7B70909C-AEAB-4600-94DF-EF707E23FBD5}" type="presParOf" srcId="{13B58807-DE60-4F5F-8328-442F39213199}" destId="{CC629C11-E4E6-4137-A8A4-C0AFBCAB12A1}" srcOrd="0" destOrd="0" presId="urn:microsoft.com/office/officeart/2005/8/layout/hierarchy1"/>
    <dgm:cxn modelId="{DBE27944-0B96-406E-824C-FADB0AB27538}" type="presParOf" srcId="{CC629C11-E4E6-4137-A8A4-C0AFBCAB12A1}" destId="{4F59D44B-8437-48D9-9407-A22A3F63BF17}" srcOrd="0" destOrd="0" presId="urn:microsoft.com/office/officeart/2005/8/layout/hierarchy1"/>
    <dgm:cxn modelId="{455F5ED2-A933-4CBB-9CE6-6B35DCE608BE}" type="presParOf" srcId="{CC629C11-E4E6-4137-A8A4-C0AFBCAB12A1}" destId="{D11A552C-469A-46CF-BF96-1876F0AD3AE8}" srcOrd="1" destOrd="0" presId="urn:microsoft.com/office/officeart/2005/8/layout/hierarchy1"/>
    <dgm:cxn modelId="{E19E1BAC-CC2F-491F-8711-FB61E8566441}" type="presParOf" srcId="{13B58807-DE60-4F5F-8328-442F39213199}" destId="{5D5E2AE1-6EDF-48BC-B9DC-BEAF3C60394C}" srcOrd="1" destOrd="0" presId="urn:microsoft.com/office/officeart/2005/8/layout/hierarchy1"/>
    <dgm:cxn modelId="{AB116E27-3197-4E4F-80BA-669C19543F00}" type="presParOf" srcId="{5D5E2AE1-6EDF-48BC-B9DC-BEAF3C60394C}" destId="{CB866A34-C36B-4E7E-9D87-FD4CE813AAEC}" srcOrd="0" destOrd="0" presId="urn:microsoft.com/office/officeart/2005/8/layout/hierarchy1"/>
    <dgm:cxn modelId="{C320FFAF-CD0B-496A-8287-C98E76AFB689}" type="presParOf" srcId="{5D5E2AE1-6EDF-48BC-B9DC-BEAF3C60394C}" destId="{D7C9A33B-BB97-41C1-BC83-97E210ADDDBC}" srcOrd="1" destOrd="0" presId="urn:microsoft.com/office/officeart/2005/8/layout/hierarchy1"/>
    <dgm:cxn modelId="{1B784547-3949-4C2E-AFC2-040E0C9170E0}" type="presParOf" srcId="{D7C9A33B-BB97-41C1-BC83-97E210ADDDBC}" destId="{9572D8D1-AF77-4FE1-BA1B-61A34BE636A0}" srcOrd="0" destOrd="0" presId="urn:microsoft.com/office/officeart/2005/8/layout/hierarchy1"/>
    <dgm:cxn modelId="{15DA99E1-50B7-4929-9982-976C61C35A22}" type="presParOf" srcId="{9572D8D1-AF77-4FE1-BA1B-61A34BE636A0}" destId="{169A0552-A528-4065-8075-D63B4E6FC41A}" srcOrd="0" destOrd="0" presId="urn:microsoft.com/office/officeart/2005/8/layout/hierarchy1"/>
    <dgm:cxn modelId="{8B63467D-B959-48F0-8984-DC9E1A7CE316}" type="presParOf" srcId="{9572D8D1-AF77-4FE1-BA1B-61A34BE636A0}" destId="{02E2BE8D-A0DE-47BA-9B5F-683D9A54CDC0}" srcOrd="1" destOrd="0" presId="urn:microsoft.com/office/officeart/2005/8/layout/hierarchy1"/>
    <dgm:cxn modelId="{C5F6E6A8-492C-42D3-B9FB-DB45F1DBDDD5}" type="presParOf" srcId="{D7C9A33B-BB97-41C1-BC83-97E210ADDDBC}" destId="{C512F588-DB4A-4BD5-9997-7FB8C83E4210}" srcOrd="1" destOrd="0" presId="urn:microsoft.com/office/officeart/2005/8/layout/hierarchy1"/>
    <dgm:cxn modelId="{9795F76C-C9AF-479F-B002-BAED622931F7}" type="presParOf" srcId="{5D5E2AE1-6EDF-48BC-B9DC-BEAF3C60394C}" destId="{9AA4FBB2-7383-47FC-B23C-2E3339EFAEA7}" srcOrd="2" destOrd="0" presId="urn:microsoft.com/office/officeart/2005/8/layout/hierarchy1"/>
    <dgm:cxn modelId="{422BB323-F445-4E04-BC5B-98EC44CB626C}" type="presParOf" srcId="{5D5E2AE1-6EDF-48BC-B9DC-BEAF3C60394C}" destId="{22B64516-2B91-442F-996E-9445A7DFDDA8}" srcOrd="3" destOrd="0" presId="urn:microsoft.com/office/officeart/2005/8/layout/hierarchy1"/>
    <dgm:cxn modelId="{BD8C4179-A6AE-4CFE-875E-9548FA0F2F3E}" type="presParOf" srcId="{22B64516-2B91-442F-996E-9445A7DFDDA8}" destId="{6BCB052F-07C6-4043-B631-E9DB74CA22A2}" srcOrd="0" destOrd="0" presId="urn:microsoft.com/office/officeart/2005/8/layout/hierarchy1"/>
    <dgm:cxn modelId="{004A212B-2E3B-4836-BE7B-D867F1DE9FDB}" type="presParOf" srcId="{6BCB052F-07C6-4043-B631-E9DB74CA22A2}" destId="{C998A75D-0173-49A4-B5DF-C8CEA2022EC3}" srcOrd="0" destOrd="0" presId="urn:microsoft.com/office/officeart/2005/8/layout/hierarchy1"/>
    <dgm:cxn modelId="{55F811FC-9792-4FCD-909C-D1622CC3523D}" type="presParOf" srcId="{6BCB052F-07C6-4043-B631-E9DB74CA22A2}" destId="{E43B9CDB-8995-4F9C-94D7-792B3E8B1F85}" srcOrd="1" destOrd="0" presId="urn:microsoft.com/office/officeart/2005/8/layout/hierarchy1"/>
    <dgm:cxn modelId="{C5AFBD26-8A94-4859-B810-40A72F3002D7}" type="presParOf" srcId="{22B64516-2B91-442F-996E-9445A7DFDDA8}" destId="{188B5142-7802-41AA-83A8-C5150769968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4FBB2-7383-47FC-B23C-2E3339EFAEA7}">
      <dsp:nvSpPr>
        <dsp:cNvPr id="0" name=""/>
        <dsp:cNvSpPr/>
      </dsp:nvSpPr>
      <dsp:spPr>
        <a:xfrm>
          <a:off x="2745253" y="1422453"/>
          <a:ext cx="1349231" cy="311277"/>
        </a:xfrm>
        <a:custGeom>
          <a:avLst/>
          <a:gdLst/>
          <a:ahLst/>
          <a:cxnLst/>
          <a:rect l="0" t="0" r="0" b="0"/>
          <a:pathLst>
            <a:path>
              <a:moveTo>
                <a:pt x="0" y="0"/>
              </a:moveTo>
              <a:lnTo>
                <a:pt x="0" y="224662"/>
              </a:lnTo>
              <a:lnTo>
                <a:pt x="1349231" y="224662"/>
              </a:lnTo>
              <a:lnTo>
                <a:pt x="1349231" y="3112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866A34-C36B-4E7E-9D87-FD4CE813AAEC}">
      <dsp:nvSpPr>
        <dsp:cNvPr id="0" name=""/>
        <dsp:cNvSpPr/>
      </dsp:nvSpPr>
      <dsp:spPr>
        <a:xfrm>
          <a:off x="1220452" y="1422453"/>
          <a:ext cx="1524801" cy="328138"/>
        </a:xfrm>
        <a:custGeom>
          <a:avLst/>
          <a:gdLst/>
          <a:ahLst/>
          <a:cxnLst/>
          <a:rect l="0" t="0" r="0" b="0"/>
          <a:pathLst>
            <a:path>
              <a:moveTo>
                <a:pt x="1524801" y="0"/>
              </a:moveTo>
              <a:lnTo>
                <a:pt x="1524801" y="241523"/>
              </a:lnTo>
              <a:lnTo>
                <a:pt x="0" y="241523"/>
              </a:lnTo>
              <a:lnTo>
                <a:pt x="0" y="3281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59D44B-8437-48D9-9407-A22A3F63BF17}">
      <dsp:nvSpPr>
        <dsp:cNvPr id="0" name=""/>
        <dsp:cNvSpPr/>
      </dsp:nvSpPr>
      <dsp:spPr>
        <a:xfrm>
          <a:off x="1666733" y="136409"/>
          <a:ext cx="2157040" cy="12860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1A552C-469A-46CF-BF96-1876F0AD3AE8}">
      <dsp:nvSpPr>
        <dsp:cNvPr id="0" name=""/>
        <dsp:cNvSpPr/>
      </dsp:nvSpPr>
      <dsp:spPr>
        <a:xfrm>
          <a:off x="1770619" y="235101"/>
          <a:ext cx="2157040" cy="12860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x-none" sz="1800" b="1"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Dirección de Desarrollo Territorial</a:t>
          </a:r>
        </a:p>
      </dsp:txBody>
      <dsp:txXfrm>
        <a:off x="1808286" y="272768"/>
        <a:ext cx="2081706" cy="1210709"/>
      </dsp:txXfrm>
    </dsp:sp>
    <dsp:sp modelId="{169A0552-A528-4065-8075-D63B4E6FC41A}">
      <dsp:nvSpPr>
        <dsp:cNvPr id="0" name=""/>
        <dsp:cNvSpPr/>
      </dsp:nvSpPr>
      <dsp:spPr>
        <a:xfrm>
          <a:off x="-103885" y="1750592"/>
          <a:ext cx="2648675" cy="14753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E2BE8D-A0DE-47BA-9B5F-683D9A54CDC0}">
      <dsp:nvSpPr>
        <dsp:cNvPr id="0" name=""/>
        <dsp:cNvSpPr/>
      </dsp:nvSpPr>
      <dsp:spPr>
        <a:xfrm>
          <a:off x="0" y="1849283"/>
          <a:ext cx="2648675" cy="14753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ct val="35000"/>
            </a:spcAft>
          </a:pPr>
          <a:r>
            <a:rPr lang="x-none" sz="1800" b="1" kern="1200" dirty="0" smtClean="0">
              <a:latin typeface="Arial" panose="020B0604020202020204" pitchFamily="34" charset="0"/>
              <a:cs typeface="Arial" panose="020B0604020202020204" pitchFamily="34" charset="0"/>
            </a:rPr>
            <a:t>Departamento de </a:t>
          </a:r>
          <a:r>
            <a:rPr lang="x-none" sz="1800" b="1" kern="1200" dirty="0">
              <a:latin typeface="Arial" panose="020B0604020202020204" pitchFamily="34" charset="0"/>
              <a:cs typeface="Arial" panose="020B0604020202020204" pitchFamily="34" charset="0"/>
            </a:rPr>
            <a:t>Gestión del Desarrollo Territorial</a:t>
          </a:r>
        </a:p>
      </dsp:txBody>
      <dsp:txXfrm>
        <a:off x="43211" y="1892494"/>
        <a:ext cx="2562253" cy="1388913"/>
      </dsp:txXfrm>
    </dsp:sp>
    <dsp:sp modelId="{C998A75D-0173-49A4-B5DF-C8CEA2022EC3}">
      <dsp:nvSpPr>
        <dsp:cNvPr id="0" name=""/>
        <dsp:cNvSpPr/>
      </dsp:nvSpPr>
      <dsp:spPr>
        <a:xfrm>
          <a:off x="2858437" y="1733730"/>
          <a:ext cx="2472097" cy="15989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3B9CDB-8995-4F9C-94D7-792B3E8B1F85}">
      <dsp:nvSpPr>
        <dsp:cNvPr id="0" name=""/>
        <dsp:cNvSpPr/>
      </dsp:nvSpPr>
      <dsp:spPr>
        <a:xfrm>
          <a:off x="2962322" y="1832422"/>
          <a:ext cx="2472097" cy="15989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x-none" sz="1800" b="1" kern="1200" dirty="0">
              <a:latin typeface="Arial" panose="020B0604020202020204" pitchFamily="34" charset="0"/>
              <a:cs typeface="Arial" panose="020B0604020202020204" pitchFamily="34" charset="0"/>
            </a:rPr>
            <a:t>Departamento de Actores Económicos</a:t>
          </a:r>
        </a:p>
      </dsp:txBody>
      <dsp:txXfrm>
        <a:off x="3009153" y="1879253"/>
        <a:ext cx="2378435" cy="150525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3011699" cy="463407"/>
          </a:xfrm>
          <a:prstGeom prst="rect">
            <a:avLst/>
          </a:prstGeom>
        </p:spPr>
        <p:txBody>
          <a:bodyPr vert="horz" lIns="91440" tIns="45720" rIns="91440" bIns="45720" rtlCol="0"/>
          <a:lstStyle>
            <a:lvl1pPr algn="l">
              <a:defRPr sz="1200"/>
            </a:lvl1pPr>
          </a:lstStyle>
          <a:p>
            <a:endParaRPr lang="es-US"/>
          </a:p>
        </p:txBody>
      </p:sp>
      <p:sp>
        <p:nvSpPr>
          <p:cNvPr id="3" name="Marcador de fecha 2"/>
          <p:cNvSpPr>
            <a:spLocks noGrp="1"/>
          </p:cNvSpPr>
          <p:nvPr>
            <p:ph type="dt" sz="quarter" idx="1"/>
          </p:nvPr>
        </p:nvSpPr>
        <p:spPr>
          <a:xfrm>
            <a:off x="3936768" y="1"/>
            <a:ext cx="3011699" cy="463407"/>
          </a:xfrm>
          <a:prstGeom prst="rect">
            <a:avLst/>
          </a:prstGeom>
        </p:spPr>
        <p:txBody>
          <a:bodyPr vert="horz" lIns="91440" tIns="45720" rIns="91440" bIns="45720" rtlCol="0"/>
          <a:lstStyle>
            <a:lvl1pPr algn="r">
              <a:defRPr sz="1200"/>
            </a:lvl1pPr>
          </a:lstStyle>
          <a:p>
            <a:fld id="{2D815D55-739A-47E7-A001-7272299F9C5D}" type="datetimeFigureOut">
              <a:rPr lang="es-US" smtClean="0"/>
              <a:pPr/>
              <a:t>1/31/2024</a:t>
            </a:fld>
            <a:endParaRPr lang="es-US"/>
          </a:p>
        </p:txBody>
      </p:sp>
      <p:sp>
        <p:nvSpPr>
          <p:cNvPr id="4" name="Marcador de pie de página 3"/>
          <p:cNvSpPr>
            <a:spLocks noGrp="1"/>
          </p:cNvSpPr>
          <p:nvPr>
            <p:ph type="ftr" sz="quarter" idx="2"/>
          </p:nvPr>
        </p:nvSpPr>
        <p:spPr>
          <a:xfrm>
            <a:off x="1" y="8772669"/>
            <a:ext cx="3011699" cy="463406"/>
          </a:xfrm>
          <a:prstGeom prst="rect">
            <a:avLst/>
          </a:prstGeom>
        </p:spPr>
        <p:txBody>
          <a:bodyPr vert="horz" lIns="91440" tIns="45720" rIns="91440" bIns="45720" rtlCol="0" anchor="b"/>
          <a:lstStyle>
            <a:lvl1pPr algn="l">
              <a:defRPr sz="1200"/>
            </a:lvl1pPr>
          </a:lstStyle>
          <a:p>
            <a:endParaRPr lang="es-US"/>
          </a:p>
        </p:txBody>
      </p:sp>
      <p:sp>
        <p:nvSpPr>
          <p:cNvPr id="5" name="Marcador de número de diapositiva 4"/>
          <p:cNvSpPr>
            <a:spLocks noGrp="1"/>
          </p:cNvSpPr>
          <p:nvPr>
            <p:ph type="sldNum" sz="quarter" idx="3"/>
          </p:nvPr>
        </p:nvSpPr>
        <p:spPr>
          <a:xfrm>
            <a:off x="3936768" y="8772669"/>
            <a:ext cx="3011699" cy="463406"/>
          </a:xfrm>
          <a:prstGeom prst="rect">
            <a:avLst/>
          </a:prstGeom>
        </p:spPr>
        <p:txBody>
          <a:bodyPr vert="horz" lIns="91440" tIns="45720" rIns="91440" bIns="45720" rtlCol="0" anchor="b"/>
          <a:lstStyle>
            <a:lvl1pPr algn="r">
              <a:defRPr sz="1200"/>
            </a:lvl1pPr>
          </a:lstStyle>
          <a:p>
            <a:fld id="{AA3FBBF7-77EF-4ECA-8342-EFED76967594}" type="slidenum">
              <a:rPr lang="es-US" smtClean="0"/>
              <a:pPr/>
              <a:t>‹Nº›</a:t>
            </a:fld>
            <a:endParaRPr lang="es-US"/>
          </a:p>
        </p:txBody>
      </p:sp>
    </p:spTree>
    <p:extLst>
      <p:ext uri="{BB962C8B-B14F-4D97-AF65-F5344CB8AC3E}">
        <p14:creationId xmlns:p14="http://schemas.microsoft.com/office/powerpoint/2010/main" val="3588245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3011699" cy="463407"/>
          </a:xfrm>
          <a:prstGeom prst="rect">
            <a:avLst/>
          </a:prstGeom>
        </p:spPr>
        <p:txBody>
          <a:bodyPr vert="horz" lIns="91440" tIns="45720" rIns="91440" bIns="45720" rtlCol="0"/>
          <a:lstStyle>
            <a:lvl1pPr algn="l">
              <a:defRPr sz="1200"/>
            </a:lvl1pPr>
          </a:lstStyle>
          <a:p>
            <a:endParaRPr lang="es-ES_tradnl" dirty="0"/>
          </a:p>
        </p:txBody>
      </p:sp>
      <p:sp>
        <p:nvSpPr>
          <p:cNvPr id="3" name="Marcador de fecha 2"/>
          <p:cNvSpPr>
            <a:spLocks noGrp="1"/>
          </p:cNvSpPr>
          <p:nvPr>
            <p:ph type="dt" idx="1"/>
          </p:nvPr>
        </p:nvSpPr>
        <p:spPr>
          <a:xfrm>
            <a:off x="3936768" y="1"/>
            <a:ext cx="3011699" cy="463407"/>
          </a:xfrm>
          <a:prstGeom prst="rect">
            <a:avLst/>
          </a:prstGeom>
        </p:spPr>
        <p:txBody>
          <a:bodyPr vert="horz" lIns="91440" tIns="45720" rIns="91440" bIns="45720" rtlCol="0"/>
          <a:lstStyle>
            <a:lvl1pPr algn="r">
              <a:defRPr sz="1200"/>
            </a:lvl1pPr>
          </a:lstStyle>
          <a:p>
            <a:fld id="{13A72F56-D718-4F6F-A44E-9FD36A5FBF51}" type="datetimeFigureOut">
              <a:rPr lang="es-ES_tradnl" smtClean="0"/>
              <a:pPr/>
              <a:t>31/01/2024</a:t>
            </a:fld>
            <a:endParaRPr lang="es-ES_tradnl" dirty="0"/>
          </a:p>
        </p:txBody>
      </p:sp>
      <p:sp>
        <p:nvSpPr>
          <p:cNvPr id="4" name="Marcador de imagen de diapositiva 3"/>
          <p:cNvSpPr>
            <a:spLocks noGrp="1" noRot="1" noChangeAspect="1"/>
          </p:cNvSpPr>
          <p:nvPr>
            <p:ph type="sldImg" idx="2"/>
          </p:nvPr>
        </p:nvSpPr>
        <p:spPr>
          <a:xfrm>
            <a:off x="704850" y="1154113"/>
            <a:ext cx="5540375" cy="3116262"/>
          </a:xfrm>
          <a:prstGeom prst="rect">
            <a:avLst/>
          </a:prstGeom>
          <a:noFill/>
          <a:ln w="12700">
            <a:solidFill>
              <a:prstClr val="black"/>
            </a:solidFill>
          </a:ln>
        </p:spPr>
        <p:txBody>
          <a:bodyPr vert="horz" lIns="91440" tIns="45720" rIns="91440" bIns="45720" rtlCol="0" anchor="ctr"/>
          <a:lstStyle/>
          <a:p>
            <a:endParaRPr lang="es-ES_tradnl" dirty="0"/>
          </a:p>
        </p:txBody>
      </p:sp>
      <p:sp>
        <p:nvSpPr>
          <p:cNvPr id="5" name="Marcador de notas 4"/>
          <p:cNvSpPr>
            <a:spLocks noGrp="1"/>
          </p:cNvSpPr>
          <p:nvPr>
            <p:ph type="body" sz="quarter" idx="3"/>
          </p:nvPr>
        </p:nvSpPr>
        <p:spPr>
          <a:xfrm>
            <a:off x="695008" y="4444861"/>
            <a:ext cx="5560060" cy="3636705"/>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Marcador de pie de página 5"/>
          <p:cNvSpPr>
            <a:spLocks noGrp="1"/>
          </p:cNvSpPr>
          <p:nvPr>
            <p:ph type="ftr" sz="quarter" idx="4"/>
          </p:nvPr>
        </p:nvSpPr>
        <p:spPr>
          <a:xfrm>
            <a:off x="1" y="8772669"/>
            <a:ext cx="3011699" cy="463406"/>
          </a:xfrm>
          <a:prstGeom prst="rect">
            <a:avLst/>
          </a:prstGeom>
        </p:spPr>
        <p:txBody>
          <a:bodyPr vert="horz" lIns="91440" tIns="45720" rIns="91440" bIns="45720" rtlCol="0" anchor="b"/>
          <a:lstStyle>
            <a:lvl1pPr algn="l">
              <a:defRPr sz="1200"/>
            </a:lvl1pPr>
          </a:lstStyle>
          <a:p>
            <a:endParaRPr lang="es-ES_tradnl" dirty="0"/>
          </a:p>
        </p:txBody>
      </p:sp>
      <p:sp>
        <p:nvSpPr>
          <p:cNvPr id="7" name="Marcador de número de diapositiva 6"/>
          <p:cNvSpPr>
            <a:spLocks noGrp="1"/>
          </p:cNvSpPr>
          <p:nvPr>
            <p:ph type="sldNum" sz="quarter" idx="5"/>
          </p:nvPr>
        </p:nvSpPr>
        <p:spPr>
          <a:xfrm>
            <a:off x="3936768" y="8772669"/>
            <a:ext cx="3011699" cy="463406"/>
          </a:xfrm>
          <a:prstGeom prst="rect">
            <a:avLst/>
          </a:prstGeom>
        </p:spPr>
        <p:txBody>
          <a:bodyPr vert="horz" lIns="91440" tIns="45720" rIns="91440" bIns="45720" rtlCol="0" anchor="b"/>
          <a:lstStyle>
            <a:lvl1pPr algn="r">
              <a:defRPr sz="1200"/>
            </a:lvl1pPr>
          </a:lstStyle>
          <a:p>
            <a:fld id="{60F317DF-4319-409A-BB91-036CCE959E45}" type="slidenum">
              <a:rPr lang="es-ES_tradnl" smtClean="0"/>
              <a:pPr/>
              <a:t>‹Nº›</a:t>
            </a:fld>
            <a:endParaRPr lang="es-ES_tradnl" dirty="0"/>
          </a:p>
        </p:txBody>
      </p:sp>
    </p:spTree>
    <p:extLst>
      <p:ext uri="{BB962C8B-B14F-4D97-AF65-F5344CB8AC3E}">
        <p14:creationId xmlns:p14="http://schemas.microsoft.com/office/powerpoint/2010/main" val="12983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60F317DF-4319-409A-BB91-036CCE959E45}" type="slidenum">
              <a:rPr lang="es-ES_tradnl" smtClean="0"/>
              <a:pPr/>
              <a:t>20</a:t>
            </a:fld>
            <a:endParaRPr lang="es-ES_tradnl" dirty="0"/>
          </a:p>
        </p:txBody>
      </p:sp>
    </p:spTree>
    <p:extLst>
      <p:ext uri="{BB962C8B-B14F-4D97-AF65-F5344CB8AC3E}">
        <p14:creationId xmlns:p14="http://schemas.microsoft.com/office/powerpoint/2010/main" val="4278748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C"/>
          </a:p>
        </p:txBody>
      </p:sp>
      <p:sp>
        <p:nvSpPr>
          <p:cNvPr id="4" name="Marcador de fecha 3"/>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36078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395252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161509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66836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3277091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6" name="Marcador de pie de página 5"/>
          <p:cNvSpPr>
            <a:spLocks noGrp="1"/>
          </p:cNvSpPr>
          <p:nvPr>
            <p:ph type="ftr" sz="quarter" idx="11"/>
          </p:nvPr>
        </p:nvSpPr>
        <p:spPr/>
        <p:txBody>
          <a:bodyPr/>
          <a:lstStyle/>
          <a:p>
            <a:endParaRPr lang="es-ES_tradnl" dirty="0"/>
          </a:p>
        </p:txBody>
      </p:sp>
      <p:sp>
        <p:nvSpPr>
          <p:cNvPr id="7" name="Marcador de número de diapositiva 6"/>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416234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8" name="Marcador de pie de página 7"/>
          <p:cNvSpPr>
            <a:spLocks noGrp="1"/>
          </p:cNvSpPr>
          <p:nvPr>
            <p:ph type="ftr" sz="quarter" idx="11"/>
          </p:nvPr>
        </p:nvSpPr>
        <p:spPr/>
        <p:txBody>
          <a:bodyPr/>
          <a:lstStyle/>
          <a:p>
            <a:endParaRPr lang="es-ES_tradnl" dirty="0"/>
          </a:p>
        </p:txBody>
      </p:sp>
      <p:sp>
        <p:nvSpPr>
          <p:cNvPr id="9" name="Marcador de número de diapositiva 8"/>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2967389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4" name="Marcador de pie de página 3"/>
          <p:cNvSpPr>
            <a:spLocks noGrp="1"/>
          </p:cNvSpPr>
          <p:nvPr>
            <p:ph type="ftr" sz="quarter" idx="11"/>
          </p:nvPr>
        </p:nvSpPr>
        <p:spPr/>
        <p:txBody>
          <a:bodyPr/>
          <a:lstStyle/>
          <a:p>
            <a:endParaRPr lang="es-ES_tradnl" dirty="0"/>
          </a:p>
        </p:txBody>
      </p:sp>
      <p:sp>
        <p:nvSpPr>
          <p:cNvPr id="5" name="Marcador de número de diapositiva 4"/>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3882848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3" name="Marcador de pie de página 2"/>
          <p:cNvSpPr>
            <a:spLocks noGrp="1"/>
          </p:cNvSpPr>
          <p:nvPr>
            <p:ph type="ftr" sz="quarter" idx="11"/>
          </p:nvPr>
        </p:nvSpPr>
        <p:spPr/>
        <p:txBody>
          <a:bodyPr/>
          <a:lstStyle/>
          <a:p>
            <a:endParaRPr lang="es-ES_tradnl" dirty="0"/>
          </a:p>
        </p:txBody>
      </p:sp>
      <p:sp>
        <p:nvSpPr>
          <p:cNvPr id="4" name="Marcador de número de diapositiva 3"/>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428717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6" name="Marcador de pie de página 5"/>
          <p:cNvSpPr>
            <a:spLocks noGrp="1"/>
          </p:cNvSpPr>
          <p:nvPr>
            <p:ph type="ftr" sz="quarter" idx="11"/>
          </p:nvPr>
        </p:nvSpPr>
        <p:spPr/>
        <p:txBody>
          <a:bodyPr/>
          <a:lstStyle/>
          <a:p>
            <a:endParaRPr lang="es-ES_tradnl" dirty="0"/>
          </a:p>
        </p:txBody>
      </p:sp>
      <p:sp>
        <p:nvSpPr>
          <p:cNvPr id="7" name="Marcador de número de diapositiva 6"/>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3998064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2B5D8F2-2077-4C64-8F68-F9DB34CE21D7}" type="datetimeFigureOut">
              <a:rPr lang="es-ES_tradnl" smtClean="0"/>
              <a:pPr/>
              <a:t>31/01/2024</a:t>
            </a:fld>
            <a:endParaRPr lang="es-ES_tradnl" dirty="0"/>
          </a:p>
        </p:txBody>
      </p:sp>
      <p:sp>
        <p:nvSpPr>
          <p:cNvPr id="6" name="Marcador de pie de página 5"/>
          <p:cNvSpPr>
            <a:spLocks noGrp="1"/>
          </p:cNvSpPr>
          <p:nvPr>
            <p:ph type="ftr" sz="quarter" idx="11"/>
          </p:nvPr>
        </p:nvSpPr>
        <p:spPr/>
        <p:txBody>
          <a:bodyPr/>
          <a:lstStyle/>
          <a:p>
            <a:endParaRPr lang="es-ES_tradnl" dirty="0"/>
          </a:p>
        </p:txBody>
      </p:sp>
      <p:sp>
        <p:nvSpPr>
          <p:cNvPr id="7" name="Marcador de número de diapositiva 6"/>
          <p:cNvSpPr>
            <a:spLocks noGrp="1"/>
          </p:cNvSpPr>
          <p:nvPr>
            <p:ph type="sldNum" sz="quarter" idx="12"/>
          </p:nvPr>
        </p:nvSpPr>
        <p:spPr/>
        <p:txBody>
          <a:body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114799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B5D8F2-2077-4C64-8F68-F9DB34CE21D7}" type="datetimeFigureOut">
              <a:rPr lang="es-ES_tradnl" smtClean="0"/>
              <a:pPr/>
              <a:t>31/01/2024</a:t>
            </a:fld>
            <a:endParaRPr lang="es-ES_tradnl"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24611-5152-42DC-B411-6C7CB22457C4}" type="slidenum">
              <a:rPr lang="es-ES_tradnl" smtClean="0"/>
              <a:pPr/>
              <a:t>‹Nº›</a:t>
            </a:fld>
            <a:endParaRPr lang="es-ES_tradnl" dirty="0"/>
          </a:p>
        </p:txBody>
      </p:sp>
    </p:spTree>
    <p:extLst>
      <p:ext uri="{BB962C8B-B14F-4D97-AF65-F5344CB8AC3E}">
        <p14:creationId xmlns:p14="http://schemas.microsoft.com/office/powerpoint/2010/main" val="105525481"/>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CAMILO,%20MEDIDAS.%20GAS.doc"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CAMILO,%20MEDIDAS.Combustibles.doc"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hyperlink" Target="CAMILO,%20MEDIDAS.%20Tarifa%20electricadoc.doc"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CuadroTexto"/>
          <p:cNvSpPr txBox="1"/>
          <p:nvPr/>
        </p:nvSpPr>
        <p:spPr>
          <a:xfrm>
            <a:off x="557672" y="1060794"/>
            <a:ext cx="11305256" cy="3631763"/>
          </a:xfrm>
          <a:prstGeom prst="rect">
            <a:avLst/>
          </a:prstGeom>
          <a:noFill/>
        </p:spPr>
        <p:txBody>
          <a:bodyPr wrap="square">
            <a:spAutoFit/>
          </a:bodyPr>
          <a:lstStyle/>
          <a:p>
            <a:pPr algn="ctr">
              <a:defRPr/>
            </a:pPr>
            <a:r>
              <a:rPr lang="es-ES" sz="4600" b="1" dirty="0" smtClean="0">
                <a:solidFill>
                  <a:schemeClr val="tx2">
                    <a:lumMod val="75000"/>
                  </a:schemeClr>
                </a:solidFill>
                <a:effectLst>
                  <a:outerShdw blurRad="38100" dist="38100" dir="2700000" algn="tl">
                    <a:srgbClr val="000000">
                      <a:alpha val="43137"/>
                    </a:srgbClr>
                  </a:outerShdw>
                </a:effectLst>
                <a:latin typeface="Arial" charset="0"/>
              </a:rPr>
              <a:t>Plan de acción para el aseguramiento a la implementación de las medidas  que se derivan de las ¨Proyecciones del </a:t>
            </a:r>
            <a:r>
              <a:rPr lang="es-ES" sz="4600" b="1" dirty="0">
                <a:solidFill>
                  <a:schemeClr val="tx2">
                    <a:lumMod val="75000"/>
                  </a:schemeClr>
                </a:solidFill>
                <a:effectLst>
                  <a:outerShdw blurRad="38100" dist="38100" dir="2700000" algn="tl">
                    <a:srgbClr val="000000">
                      <a:alpha val="43137"/>
                    </a:srgbClr>
                  </a:outerShdw>
                </a:effectLst>
                <a:latin typeface="Arial" charset="0"/>
              </a:rPr>
              <a:t>Gobierno para corregir distorsiones y reimpulsar la </a:t>
            </a:r>
            <a:r>
              <a:rPr lang="es-ES" sz="4600" b="1" dirty="0" smtClean="0">
                <a:solidFill>
                  <a:schemeClr val="tx2">
                    <a:lumMod val="75000"/>
                  </a:schemeClr>
                </a:solidFill>
                <a:effectLst>
                  <a:outerShdw blurRad="38100" dist="38100" dir="2700000" algn="tl">
                    <a:srgbClr val="000000">
                      <a:alpha val="43137"/>
                    </a:srgbClr>
                  </a:outerShdw>
                </a:effectLst>
                <a:latin typeface="Arial" charset="0"/>
              </a:rPr>
              <a:t>economía</a:t>
            </a:r>
            <a:r>
              <a:rPr lang="es-ES" sz="4600" b="1" dirty="0" smtClean="0">
                <a:solidFill>
                  <a:srgbClr val="44546A">
                    <a:lumMod val="75000"/>
                  </a:srgbClr>
                </a:solidFill>
                <a:effectLst>
                  <a:outerShdw blurRad="38100" dist="38100" dir="2700000" algn="tl">
                    <a:srgbClr val="000000">
                      <a:alpha val="43137"/>
                    </a:srgbClr>
                  </a:outerShdw>
                </a:effectLst>
                <a:latin typeface="Arial" charset="0"/>
              </a:rPr>
              <a:t>¨</a:t>
            </a:r>
            <a:r>
              <a:rPr lang="es-ES" sz="4600" b="1" dirty="0" smtClean="0">
                <a:solidFill>
                  <a:schemeClr val="tx2">
                    <a:lumMod val="75000"/>
                  </a:schemeClr>
                </a:solidFill>
                <a:effectLst>
                  <a:outerShdw blurRad="38100" dist="38100" dir="2700000" algn="tl">
                    <a:srgbClr val="000000">
                      <a:alpha val="43137"/>
                    </a:srgbClr>
                  </a:outerShdw>
                </a:effectLst>
                <a:latin typeface="Arial" charset="0"/>
              </a:rPr>
              <a:t>.</a:t>
            </a:r>
          </a:p>
        </p:txBody>
      </p:sp>
      <p:sp>
        <p:nvSpPr>
          <p:cNvPr id="9" name="5 CuadroTexto"/>
          <p:cNvSpPr txBox="1">
            <a:spLocks noChangeArrowheads="1"/>
          </p:cNvSpPr>
          <p:nvPr/>
        </p:nvSpPr>
        <p:spPr bwMode="auto">
          <a:xfrm>
            <a:off x="3962400" y="5693838"/>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entury Gothic" panose="020B0502020202020204" pitchFamily="34" charset="0"/>
              </a:defRPr>
            </a:lvl1pPr>
            <a:lvl2pPr marL="742950" indent="-285750">
              <a:spcBef>
                <a:spcPct val="20000"/>
              </a:spcBef>
              <a:buChar char="–"/>
              <a:defRPr sz="2800">
                <a:solidFill>
                  <a:schemeClr val="tx1"/>
                </a:solidFill>
                <a:latin typeface="Century Gothic" panose="020B0502020202020204" pitchFamily="34" charset="0"/>
              </a:defRPr>
            </a:lvl2pPr>
            <a:lvl3pPr marL="1143000" indent="-228600">
              <a:spcBef>
                <a:spcPct val="20000"/>
              </a:spcBef>
              <a:buChar char="•"/>
              <a:defRPr sz="2400">
                <a:solidFill>
                  <a:schemeClr val="tx1"/>
                </a:solidFill>
                <a:latin typeface="Century Gothic" panose="020B0502020202020204" pitchFamily="34" charset="0"/>
              </a:defRPr>
            </a:lvl3pPr>
            <a:lvl4pPr marL="1600200" indent="-228600">
              <a:spcBef>
                <a:spcPct val="20000"/>
              </a:spcBef>
              <a:buChar char="–"/>
              <a:defRPr sz="2000">
                <a:solidFill>
                  <a:schemeClr val="tx1"/>
                </a:solidFill>
                <a:latin typeface="Century Gothic" panose="020B0502020202020204" pitchFamily="34" charset="0"/>
              </a:defRPr>
            </a:lvl4pPr>
            <a:lvl5pPr marL="2057400" indent="-228600">
              <a:spcBef>
                <a:spcPct val="20000"/>
              </a:spcBef>
              <a:buChar char="»"/>
              <a:defRPr sz="2000">
                <a:solidFill>
                  <a:schemeClr val="tx1"/>
                </a:solidFill>
                <a:latin typeface="Century Gothic" panose="020B0502020202020204" pitchFamily="34" charset="0"/>
              </a:defRPr>
            </a:lvl5pPr>
            <a:lvl6pPr marL="2514600" indent="-228600" eaLnBrk="0" fontAlgn="base" hangingPunct="0">
              <a:spcBef>
                <a:spcPct val="20000"/>
              </a:spcBef>
              <a:spcAft>
                <a:spcPct val="0"/>
              </a:spcAft>
              <a:buChar char="»"/>
              <a:defRPr sz="2000">
                <a:solidFill>
                  <a:schemeClr val="tx1"/>
                </a:solidFill>
                <a:latin typeface="Century Gothic" panose="020B0502020202020204" pitchFamily="34" charset="0"/>
              </a:defRPr>
            </a:lvl6pPr>
            <a:lvl7pPr marL="2971800" indent="-228600" eaLnBrk="0" fontAlgn="base" hangingPunct="0">
              <a:spcBef>
                <a:spcPct val="20000"/>
              </a:spcBef>
              <a:spcAft>
                <a:spcPct val="0"/>
              </a:spcAft>
              <a:buChar char="»"/>
              <a:defRPr sz="2000">
                <a:solidFill>
                  <a:schemeClr val="tx1"/>
                </a:solidFill>
                <a:latin typeface="Century Gothic" panose="020B0502020202020204" pitchFamily="34" charset="0"/>
              </a:defRPr>
            </a:lvl7pPr>
            <a:lvl8pPr marL="3429000" indent="-228600" eaLnBrk="0" fontAlgn="base" hangingPunct="0">
              <a:spcBef>
                <a:spcPct val="20000"/>
              </a:spcBef>
              <a:spcAft>
                <a:spcPct val="0"/>
              </a:spcAft>
              <a:buChar char="»"/>
              <a:defRPr sz="2000">
                <a:solidFill>
                  <a:schemeClr val="tx1"/>
                </a:solidFill>
                <a:latin typeface="Century Gothic" panose="020B0502020202020204" pitchFamily="34" charset="0"/>
              </a:defRPr>
            </a:lvl8pPr>
            <a:lvl9pPr marL="3886200" indent="-228600" eaLnBrk="0" fontAlgn="base" hangingPunct="0">
              <a:spcBef>
                <a:spcPct val="20000"/>
              </a:spcBef>
              <a:spcAft>
                <a:spcPct val="0"/>
              </a:spcAft>
              <a:buChar char="»"/>
              <a:defRPr sz="2000">
                <a:solidFill>
                  <a:schemeClr val="tx1"/>
                </a:solidFill>
                <a:latin typeface="Century Gothic" panose="020B0502020202020204" pitchFamily="34" charset="0"/>
              </a:defRPr>
            </a:lvl9pPr>
          </a:lstStyle>
          <a:p>
            <a:pPr algn="ctr" eaLnBrk="1" hangingPunct="1">
              <a:spcBef>
                <a:spcPct val="0"/>
              </a:spcBef>
              <a:buFontTx/>
              <a:buNone/>
            </a:pPr>
            <a:r>
              <a:rPr lang="es-ES" altLang="es-ES" sz="1800" b="1" dirty="0" smtClean="0">
                <a:latin typeface="Arial" panose="020B0604020202020204" pitchFamily="34" charset="0"/>
              </a:rPr>
              <a:t>1 </a:t>
            </a:r>
            <a:r>
              <a:rPr lang="es-ES" altLang="es-ES" sz="1800" b="1" dirty="0">
                <a:latin typeface="Arial" panose="020B0604020202020204" pitchFamily="34" charset="0"/>
              </a:rPr>
              <a:t>de </a:t>
            </a:r>
            <a:r>
              <a:rPr lang="es-ES" altLang="es-ES" sz="1800" b="1" dirty="0" smtClean="0">
                <a:latin typeface="Arial" panose="020B0604020202020204" pitchFamily="34" charset="0"/>
              </a:rPr>
              <a:t>febrero </a:t>
            </a:r>
            <a:r>
              <a:rPr lang="es-ES" altLang="es-ES" sz="1800" b="1" dirty="0">
                <a:latin typeface="Arial" panose="020B0604020202020204" pitchFamily="34" charset="0"/>
              </a:rPr>
              <a:t>de </a:t>
            </a:r>
            <a:r>
              <a:rPr lang="es-ES" altLang="es-ES" sz="1800" b="1" dirty="0" smtClean="0">
                <a:latin typeface="Arial" panose="020B0604020202020204" pitchFamily="34" charset="0"/>
              </a:rPr>
              <a:t>2024</a:t>
            </a:r>
            <a:endParaRPr lang="es-ES" altLang="es-ES" sz="1800" b="1" dirty="0">
              <a:latin typeface="Arial" panose="020B0604020202020204" pitchFamily="34" charset="0"/>
            </a:endParaRPr>
          </a:p>
          <a:p>
            <a:pPr algn="ctr" eaLnBrk="1" hangingPunct="1">
              <a:spcBef>
                <a:spcPct val="0"/>
              </a:spcBef>
              <a:buFontTx/>
              <a:buNone/>
            </a:pPr>
            <a:r>
              <a:rPr lang="es-ES" altLang="es-ES" sz="1400" b="1" dirty="0">
                <a:latin typeface="Arial" panose="020B0604020202020204" pitchFamily="34" charset="0"/>
              </a:rPr>
              <a:t>"Año </a:t>
            </a:r>
            <a:r>
              <a:rPr lang="es-ES" altLang="es-ES" sz="1400" b="1" dirty="0" smtClean="0">
                <a:latin typeface="Arial" panose="020B0604020202020204" pitchFamily="34" charset="0"/>
              </a:rPr>
              <a:t>66 </a:t>
            </a:r>
            <a:r>
              <a:rPr lang="es-ES" altLang="es-ES" sz="1400" b="1" dirty="0">
                <a:latin typeface="Arial" panose="020B0604020202020204" pitchFamily="34" charset="0"/>
              </a:rPr>
              <a:t>de la Revolución"</a:t>
            </a:r>
          </a:p>
        </p:txBody>
      </p:sp>
      <p:pic>
        <p:nvPicPr>
          <p:cNvPr id="2" name="Imagen 1"/>
          <p:cNvPicPr>
            <a:picLocks noChangeAspect="1"/>
          </p:cNvPicPr>
          <p:nvPr/>
        </p:nvPicPr>
        <p:blipFill>
          <a:blip r:embed="rId2"/>
          <a:stretch>
            <a:fillRect/>
          </a:stretch>
        </p:blipFill>
        <p:spPr>
          <a:xfrm>
            <a:off x="9506858" y="167901"/>
            <a:ext cx="2545028" cy="776449"/>
          </a:xfrm>
          <a:prstGeom prst="rect">
            <a:avLst/>
          </a:prstGeom>
        </p:spPr>
      </p:pic>
    </p:spTree>
    <p:extLst>
      <p:ext uri="{BB962C8B-B14F-4D97-AF65-F5344CB8AC3E}">
        <p14:creationId xmlns:p14="http://schemas.microsoft.com/office/powerpoint/2010/main" val="191097424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061884"/>
            <a:ext cx="11782697" cy="5669842"/>
          </a:xfrm>
          <a:prstGeom prst="rect">
            <a:avLst/>
          </a:prstGeom>
          <a:ln w="38100">
            <a:noFill/>
            <a:prstDash val="sysDash"/>
          </a:ln>
        </p:spPr>
        <p:txBody>
          <a:bodyPr anchor="t"/>
          <a:lstStyle/>
          <a:p>
            <a:pPr marL="631825" lvl="1" indent="-457200" algn="just">
              <a:buFont typeface="+mj-lt"/>
              <a:buAutoNum type="arabicPeriod" startAt="11"/>
            </a:pPr>
            <a:endParaRPr lang="es-VE" sz="900" b="1" dirty="0" smtClean="0">
              <a:latin typeface="Arial" panose="020B0604020202020204" pitchFamily="34" charset="0"/>
              <a:cs typeface="Arial" panose="020B0604020202020204" pitchFamily="34" charset="0"/>
            </a:endParaRPr>
          </a:p>
          <a:p>
            <a:pPr algn="just"/>
            <a:endParaRPr lang="en-US" sz="2200" dirty="0">
              <a:latin typeface="Arial" panose="020B0604020202020204" pitchFamily="34" charset="0"/>
              <a:cs typeface="Arial" panose="020B0604020202020204" pitchFamily="34" charset="0"/>
            </a:endParaRPr>
          </a:p>
        </p:txBody>
      </p:sp>
      <p:sp>
        <p:nvSpPr>
          <p:cNvPr id="7" name="Rectángulo 5"/>
          <p:cNvSpPr/>
          <p:nvPr/>
        </p:nvSpPr>
        <p:spPr>
          <a:xfrm>
            <a:off x="40044" y="51254"/>
            <a:ext cx="12192000" cy="877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
        <p:nvSpPr>
          <p:cNvPr id="3" name="Rectángulo 2"/>
          <p:cNvSpPr/>
          <p:nvPr/>
        </p:nvSpPr>
        <p:spPr>
          <a:xfrm>
            <a:off x="269138" y="1558864"/>
            <a:ext cx="2057294" cy="584775"/>
          </a:xfrm>
          <a:prstGeom prst="rect">
            <a:avLst/>
          </a:prstGeom>
        </p:spPr>
        <p:txBody>
          <a:bodyPr wrap="none">
            <a:spAutoFit/>
          </a:bodyPr>
          <a:lstStyle/>
          <a:p>
            <a:pPr marL="1087438" lvl="2" indent="-455613" algn="just">
              <a:buFont typeface="Arial" pitchFamily="34" charset="0"/>
              <a:buChar char="•"/>
              <a:tabLst>
                <a:tab pos="685800" algn="l"/>
              </a:tabLst>
            </a:pPr>
            <a:r>
              <a:rPr lang="es-VE" sz="3200" b="1" dirty="0">
                <a:latin typeface="Arial" panose="020B0604020202020204" pitchFamily="34" charset="0"/>
                <a:cs typeface="Arial" panose="020B0604020202020204" pitchFamily="34" charset="0"/>
                <a:hlinkClick r:id="rId2" action="ppaction://hlinkfile"/>
              </a:rPr>
              <a:t>Gas</a:t>
            </a:r>
            <a:endParaRPr lang="es-VE" sz="3200" b="1" dirty="0">
              <a:latin typeface="Arial" panose="020B0604020202020204" pitchFamily="34" charset="0"/>
              <a:cs typeface="Arial" panose="020B0604020202020204" pitchFamily="34" charset="0"/>
            </a:endParaRPr>
          </a:p>
        </p:txBody>
      </p:sp>
      <p:sp>
        <p:nvSpPr>
          <p:cNvPr id="6" name="Rectángulo 5"/>
          <p:cNvSpPr/>
          <p:nvPr/>
        </p:nvSpPr>
        <p:spPr>
          <a:xfrm>
            <a:off x="704531" y="2350997"/>
            <a:ext cx="9739578" cy="3091616"/>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s-ES" sz="2800" dirty="0">
                <a:latin typeface="Arial" panose="020B0604020202020204" pitchFamily="34" charset="0"/>
                <a:ea typeface="Calibri" panose="020F0502020204030204" pitchFamily="34" charset="0"/>
                <a:cs typeface="Arial" panose="020B0604020202020204" pitchFamily="34" charset="0"/>
              </a:rPr>
              <a:t>Actualmente se benefician de este servicio en </a:t>
            </a:r>
            <a:r>
              <a:rPr lang="es-ES" sz="2800" dirty="0" smtClean="0">
                <a:latin typeface="Arial" panose="020B0604020202020204" pitchFamily="34" charset="0"/>
                <a:ea typeface="Calibri" panose="020F0502020204030204" pitchFamily="34" charset="0"/>
                <a:cs typeface="Arial" panose="020B0604020202020204" pitchFamily="34" charset="0"/>
              </a:rPr>
              <a:t>el municipio 1763 </a:t>
            </a:r>
            <a:r>
              <a:rPr lang="es-ES" sz="2800" dirty="0">
                <a:latin typeface="Arial" panose="020B0604020202020204" pitchFamily="34" charset="0"/>
                <a:ea typeface="Calibri" panose="020F0502020204030204" pitchFamily="34" charset="0"/>
                <a:cs typeface="Arial" panose="020B0604020202020204" pitchFamily="34" charset="0"/>
              </a:rPr>
              <a:t>clientes de ellos </a:t>
            </a:r>
            <a:r>
              <a:rPr lang="es-ES" sz="2800" dirty="0" smtClean="0">
                <a:latin typeface="Arial" panose="020B0604020202020204" pitchFamily="34" charset="0"/>
                <a:ea typeface="Calibri" panose="020F0502020204030204" pitchFamily="34" charset="0"/>
                <a:cs typeface="Arial" panose="020B0604020202020204" pitchFamily="34" charset="0"/>
              </a:rPr>
              <a:t>urbanos 1452, rurales 391 (La boca, Casilda, Caracusey, Condado y Topes de Collantes) </a:t>
            </a:r>
            <a:endParaRPr lang="es-ES" sz="2800" dirty="0">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7746833"/>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061884"/>
            <a:ext cx="11782697" cy="5669842"/>
          </a:xfrm>
          <a:prstGeom prst="rect">
            <a:avLst/>
          </a:prstGeom>
          <a:ln w="38100">
            <a:noFill/>
            <a:prstDash val="sysDash"/>
          </a:ln>
        </p:spPr>
        <p:txBody>
          <a:bodyPr anchor="t"/>
          <a:lstStyle/>
          <a:p>
            <a:pPr marL="173038" indent="-455613" algn="just">
              <a:tabLst>
                <a:tab pos="685800" algn="l"/>
              </a:tabLst>
            </a:pPr>
            <a:endParaRPr lang="es-MX" sz="2200" b="1" dirty="0">
              <a:solidFill>
                <a:prstClr val="black"/>
              </a:solidFill>
              <a:latin typeface="Arial" panose="020B0604020202020204" pitchFamily="34" charset="0"/>
              <a:cs typeface="Arial" panose="020B0604020202020204" pitchFamily="34" charset="0"/>
            </a:endParaRPr>
          </a:p>
          <a:p>
            <a:pPr marL="342900" lvl="2" indent="-342900" algn="just">
              <a:buFont typeface="Arial" panose="020B0604020202020204" pitchFamily="34" charset="0"/>
              <a:buChar char="•"/>
              <a:tabLst>
                <a:tab pos="685800" algn="l"/>
              </a:tabLst>
            </a:pPr>
            <a:r>
              <a:rPr lang="es-VE" sz="2800" b="1" dirty="0" smtClean="0">
                <a:latin typeface="Arial" panose="020B0604020202020204" pitchFamily="34" charset="0"/>
                <a:cs typeface="Arial" panose="020B0604020202020204" pitchFamily="34" charset="0"/>
              </a:rPr>
              <a:t>Agua:</a:t>
            </a:r>
            <a:endParaRPr lang="es-VE" sz="2800" b="1" dirty="0">
              <a:latin typeface="Arial" panose="020B0604020202020204" pitchFamily="34" charset="0"/>
              <a:cs typeface="Arial" panose="020B0604020202020204" pitchFamily="34" charset="0"/>
            </a:endParaRPr>
          </a:p>
          <a:p>
            <a:pPr marL="173038" indent="-455613" algn="just">
              <a:tabLst>
                <a:tab pos="685800" algn="l"/>
              </a:tabLst>
            </a:pPr>
            <a:endParaRPr lang="es-MX" sz="2200" b="1" dirty="0" smtClean="0">
              <a:solidFill>
                <a:prstClr val="black"/>
              </a:solidFill>
              <a:latin typeface="Arial" panose="020B0604020202020204" pitchFamily="34" charset="0"/>
              <a:cs typeface="Arial" panose="020B0604020202020204" pitchFamily="34" charset="0"/>
            </a:endParaRPr>
          </a:p>
        </p:txBody>
      </p:sp>
      <p:sp>
        <p:nvSpPr>
          <p:cNvPr id="7" name="Rectángulo 5"/>
          <p:cNvSpPr/>
          <p:nvPr/>
        </p:nvSpPr>
        <p:spPr>
          <a:xfrm>
            <a:off x="40044" y="51254"/>
            <a:ext cx="12192000" cy="877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
        <p:nvSpPr>
          <p:cNvPr id="5" name="Rectángulo 4"/>
          <p:cNvSpPr/>
          <p:nvPr/>
        </p:nvSpPr>
        <p:spPr>
          <a:xfrm>
            <a:off x="362857" y="1648112"/>
            <a:ext cx="11189776" cy="2677656"/>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
            </a:pPr>
            <a:r>
              <a:rPr lang="es-ES" sz="2800" dirty="0">
                <a:latin typeface="Arial" panose="020B0604020202020204" pitchFamily="34" charset="0"/>
                <a:ea typeface="Calibri" panose="020F0502020204030204" pitchFamily="34" charset="0"/>
                <a:cs typeface="Times New Roman" panose="02020603050405020304" pitchFamily="18" charset="0"/>
              </a:rPr>
              <a:t>Incrementar </a:t>
            </a:r>
            <a:r>
              <a:rPr lang="es-ES" sz="2800" dirty="0" smtClean="0">
                <a:latin typeface="Arial" panose="020B0604020202020204" pitchFamily="34" charset="0"/>
                <a:ea typeface="Calibri" panose="020F0502020204030204" pitchFamily="34" charset="0"/>
                <a:cs typeface="Times New Roman" panose="02020603050405020304" pitchFamily="18" charset="0"/>
              </a:rPr>
              <a:t>la tarifa </a:t>
            </a:r>
            <a:r>
              <a:rPr lang="es-ES" sz="2800" dirty="0">
                <a:latin typeface="Arial" panose="020B0604020202020204" pitchFamily="34" charset="0"/>
                <a:ea typeface="Calibri" panose="020F0502020204030204" pitchFamily="34" charset="0"/>
                <a:cs typeface="Times New Roman" panose="02020603050405020304" pitchFamily="18" charset="0"/>
              </a:rPr>
              <a:t>a la población </a:t>
            </a:r>
            <a:r>
              <a:rPr lang="es-ES" sz="2800" dirty="0" smtClean="0">
                <a:latin typeface="Arial" panose="020B0604020202020204" pitchFamily="34" charset="0"/>
                <a:ea typeface="Calibri" panose="020F0502020204030204" pitchFamily="34" charset="0"/>
                <a:cs typeface="Times New Roman" panose="02020603050405020304" pitchFamily="18" charset="0"/>
              </a:rPr>
              <a:t>con </a:t>
            </a:r>
            <a:r>
              <a:rPr lang="es-ES" sz="2800" dirty="0">
                <a:latin typeface="Arial" panose="020B0604020202020204" pitchFamily="34" charset="0"/>
                <a:ea typeface="Calibri" panose="020F0502020204030204" pitchFamily="34" charset="0"/>
                <a:cs typeface="Times New Roman" panose="02020603050405020304" pitchFamily="18" charset="0"/>
              </a:rPr>
              <a:t>abasto de agua no metradas de 7 a 21.24 pesos para estimular el ahorro.</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buFont typeface="Symbol" panose="05050102010706020507" pitchFamily="18" charset="2"/>
              <a:buChar char=""/>
            </a:pPr>
            <a:r>
              <a:rPr lang="es-ES" sz="2800" dirty="0" smtClean="0">
                <a:latin typeface="Arial" panose="020B0604020202020204" pitchFamily="34" charset="0"/>
                <a:ea typeface="Calibri" panose="020F0502020204030204" pitchFamily="34" charset="0"/>
                <a:cs typeface="Times New Roman" panose="02020603050405020304" pitchFamily="18" charset="0"/>
              </a:rPr>
              <a:t>Clientes </a:t>
            </a:r>
            <a:r>
              <a:rPr lang="es-ES" sz="2800" dirty="0">
                <a:latin typeface="Arial" panose="020B0604020202020204" pitchFamily="34" charset="0"/>
                <a:ea typeface="Calibri" panose="020F0502020204030204" pitchFamily="34" charset="0"/>
                <a:cs typeface="Times New Roman" panose="02020603050405020304" pitchFamily="18" charset="0"/>
              </a:rPr>
              <a:t>que pagan por </a:t>
            </a:r>
            <a:r>
              <a:rPr lang="es-ES" sz="2800" dirty="0" smtClean="0">
                <a:latin typeface="Arial" panose="020B0604020202020204" pitchFamily="34" charset="0"/>
                <a:ea typeface="Calibri" panose="020F0502020204030204" pitchFamily="34" charset="0"/>
                <a:cs typeface="Times New Roman" panose="02020603050405020304" pitchFamily="18" charset="0"/>
              </a:rPr>
              <a:t>Tarifas. </a:t>
            </a:r>
            <a:r>
              <a:rPr lang="es-ES" sz="2800" b="1"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13398</a:t>
            </a:r>
            <a:endParaRPr lang="es-ES" sz="2800" b="1"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ES" sz="2800" dirty="0" smtClean="0">
                <a:latin typeface="Arial" panose="020B0604020202020204" pitchFamily="34" charset="0"/>
                <a:ea typeface="Calibri" panose="020F0502020204030204" pitchFamily="34" charset="0"/>
                <a:cs typeface="Times New Roman" panose="02020603050405020304" pitchFamily="18" charset="0"/>
              </a:rPr>
              <a:t>Total de Viviendas </a:t>
            </a:r>
            <a:r>
              <a:rPr lang="es-ES" sz="2800" dirty="0" smtClean="0">
                <a:latin typeface="Arial" panose="020B0604020202020204" pitchFamily="34" charset="0"/>
                <a:ea typeface="Calibri" panose="020F0502020204030204" pitchFamily="34" charset="0"/>
                <a:cs typeface="Times New Roman" panose="02020603050405020304" pitchFamily="18" charset="0"/>
              </a:rPr>
              <a:t>Metradas. </a:t>
            </a:r>
            <a:r>
              <a:rPr lang="es-ES" sz="2800" b="1" dirty="0" smtClean="0">
                <a:latin typeface="Arial" panose="020B0604020202020204" pitchFamily="34" charset="0"/>
                <a:ea typeface="Calibri" panose="020F0502020204030204" pitchFamily="34" charset="0"/>
                <a:cs typeface="Times New Roman" panose="02020603050405020304" pitchFamily="18" charset="0"/>
              </a:rPr>
              <a:t>4584</a:t>
            </a:r>
          </a:p>
        </p:txBody>
      </p:sp>
    </p:spTree>
    <p:extLst>
      <p:ext uri="{BB962C8B-B14F-4D97-AF65-F5344CB8AC3E}">
        <p14:creationId xmlns:p14="http://schemas.microsoft.com/office/powerpoint/2010/main" val="4200298365"/>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061884"/>
            <a:ext cx="11782697" cy="5669842"/>
          </a:xfrm>
          <a:prstGeom prst="rect">
            <a:avLst/>
          </a:prstGeom>
          <a:ln w="38100">
            <a:noFill/>
            <a:prstDash val="sysDash"/>
          </a:ln>
        </p:spPr>
        <p:txBody>
          <a:bodyPr anchor="t"/>
          <a:lstStyle/>
          <a:p>
            <a:pPr marL="173038" indent="-455613" algn="just">
              <a:tabLst>
                <a:tab pos="685800" algn="l"/>
              </a:tabLst>
            </a:pPr>
            <a:r>
              <a:rPr lang="es-MX" sz="2200" b="1" dirty="0" smtClean="0">
                <a:latin typeface="Arial" panose="020B0604020202020204" pitchFamily="34" charset="0"/>
                <a:cs typeface="Arial" panose="020B0604020202020204" pitchFamily="34" charset="0"/>
              </a:rPr>
              <a:t>10. </a:t>
            </a:r>
            <a:r>
              <a:rPr lang="es-MX" sz="2200" b="1" dirty="0">
                <a:solidFill>
                  <a:prstClr val="black"/>
                </a:solidFill>
                <a:latin typeface="Arial" panose="020B0604020202020204" pitchFamily="34" charset="0"/>
                <a:cs typeface="Arial" panose="020B0604020202020204" pitchFamily="34" charset="0"/>
              </a:rPr>
              <a:t>Avanzar en la implementación del principio de subsidiar a personas y no a productos, para lo cual se debe ir transitando a un esquema más justo y eficiente</a:t>
            </a:r>
            <a:r>
              <a:rPr lang="es-MX" sz="2200" b="1" dirty="0" smtClean="0">
                <a:solidFill>
                  <a:prstClr val="black"/>
                </a:solidFill>
                <a:latin typeface="Arial" panose="020B0604020202020204" pitchFamily="34" charset="0"/>
                <a:cs typeface="Arial" panose="020B0604020202020204" pitchFamily="34" charset="0"/>
              </a:rPr>
              <a:t>.</a:t>
            </a:r>
          </a:p>
          <a:p>
            <a:pPr marL="173038" indent="-455613" algn="just">
              <a:tabLst>
                <a:tab pos="685800" algn="l"/>
              </a:tabLst>
            </a:pPr>
            <a:endParaRPr lang="es-MX" sz="2200" b="1" dirty="0">
              <a:solidFill>
                <a:prstClr val="black"/>
              </a:solidFill>
              <a:latin typeface="Arial" panose="020B0604020202020204" pitchFamily="34" charset="0"/>
              <a:cs typeface="Arial" panose="020B0604020202020204" pitchFamily="34" charset="0"/>
            </a:endParaRPr>
          </a:p>
        </p:txBody>
      </p:sp>
      <p:sp>
        <p:nvSpPr>
          <p:cNvPr id="7" name="Rectángulo 5"/>
          <p:cNvSpPr/>
          <p:nvPr/>
        </p:nvSpPr>
        <p:spPr>
          <a:xfrm>
            <a:off x="40044" y="51254"/>
            <a:ext cx="12192000" cy="877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
        <p:nvSpPr>
          <p:cNvPr id="2" name="Rectángulo 1"/>
          <p:cNvSpPr/>
          <p:nvPr/>
        </p:nvSpPr>
        <p:spPr>
          <a:xfrm>
            <a:off x="252550" y="1961352"/>
            <a:ext cx="11782696" cy="4325800"/>
          </a:xfrm>
          <a:prstGeom prst="rect">
            <a:avLst/>
          </a:prstGeom>
        </p:spPr>
        <p:txBody>
          <a:bodyPr wrap="square">
            <a:spAutoFit/>
          </a:bodyPr>
          <a:lstStyle/>
          <a:p>
            <a:pPr marL="457200" algn="just">
              <a:lnSpc>
                <a:spcPct val="107000"/>
              </a:lnSpc>
              <a:spcAft>
                <a:spcPts val="0"/>
              </a:spcAft>
            </a:pPr>
            <a:r>
              <a:rPr lang="es-ES" b="1" dirty="0">
                <a:latin typeface="Arial" panose="020B0604020202020204" pitchFamily="34" charset="0"/>
                <a:ea typeface="Calibri" panose="020F0502020204030204" pitchFamily="34" charset="0"/>
                <a:cs typeface="Times New Roman" panose="02020603050405020304" pitchFamily="18" charset="0"/>
              </a:rPr>
              <a:t>APLICAR NUEVAS TARIFAS PARA LOS SERVICIOS DE TRANSPORTACIÓN DE PASAJEROS</a:t>
            </a:r>
            <a:r>
              <a:rPr lang="es-ES" b="1" dirty="0" smtClean="0">
                <a:latin typeface="Arial" panose="020B0604020202020204" pitchFamily="34" charset="0"/>
                <a:ea typeface="Calibri" panose="020F0502020204030204" pitchFamily="34" charset="0"/>
                <a:cs typeface="Times New Roman" panose="02020603050405020304" pitchFamily="18" charset="0"/>
              </a:rPr>
              <a:t>.</a:t>
            </a:r>
            <a:r>
              <a:rPr lang="es-ES" b="1" dirty="0">
                <a:latin typeface="Arial" panose="020B0604020202020204" pitchFamily="34" charset="0"/>
                <a:ea typeface="Calibri" panose="020F0502020204030204" pitchFamily="34" charset="0"/>
                <a:cs typeface="Times New Roman" panose="02020603050405020304" pitchFamily="18" charset="0"/>
              </a:rPr>
              <a:t> </a:t>
            </a:r>
            <a:endParaRPr lang="es-ES" b="1" dirty="0" smtClean="0">
              <a:latin typeface="Arial" panose="020B060402020202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endParaRPr lang="es-E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ES" dirty="0">
                <a:latin typeface="Arial" panose="020B0604020202020204" pitchFamily="34" charset="0"/>
                <a:ea typeface="Calibri" panose="020F0502020204030204" pitchFamily="34" charset="0"/>
                <a:cs typeface="Times New Roman" panose="02020603050405020304" pitchFamily="18" charset="0"/>
              </a:rPr>
              <a:t>Se mantienen las tarifas de todos los servicios locales, intermunicipales, rural de fácil y difícil acceso y puntos de embarque.</a:t>
            </a:r>
            <a:endParaRPr lang="es-E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ES" dirty="0">
                <a:latin typeface="Arial" panose="020B0604020202020204" pitchFamily="34" charset="0"/>
                <a:ea typeface="Calibri" panose="020F0502020204030204" pitchFamily="34" charset="0"/>
                <a:cs typeface="Times New Roman" panose="02020603050405020304" pitchFamily="18" charset="0"/>
              </a:rPr>
              <a:t>Se mantienen las tarifas de los trenes locales.</a:t>
            </a:r>
            <a:endParaRPr lang="es-E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ES" dirty="0">
                <a:latin typeface="Arial" panose="020B0604020202020204" pitchFamily="34" charset="0"/>
                <a:ea typeface="Calibri" panose="020F0502020204030204" pitchFamily="34" charset="0"/>
                <a:cs typeface="Times New Roman" panose="02020603050405020304" pitchFamily="18" charset="0"/>
              </a:rPr>
              <a:t>Se mantienen las tarifas de los medibus y transportaciones de estudiantes.</a:t>
            </a:r>
            <a:endParaRPr lang="es-E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ES" dirty="0">
                <a:latin typeface="Arial" panose="020B0604020202020204" pitchFamily="34" charset="0"/>
                <a:ea typeface="Calibri" panose="020F0502020204030204" pitchFamily="34" charset="0"/>
                <a:cs typeface="Times New Roman" panose="02020603050405020304" pitchFamily="18" charset="0"/>
              </a:rPr>
              <a:t>Se mantienen las tarifas para la transportación de médicos y personal de salud.</a:t>
            </a:r>
            <a:endParaRPr lang="es-E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ES" dirty="0">
                <a:latin typeface="Arial" panose="020B0604020202020204" pitchFamily="34" charset="0"/>
                <a:ea typeface="Calibri" panose="020F0502020204030204" pitchFamily="34" charset="0"/>
                <a:cs typeface="Times New Roman" panose="02020603050405020304" pitchFamily="18" charset="0"/>
              </a:rPr>
              <a:t>Se proponen incrementar las tarifas de los TCP de autos en un 31 % y camiones el 29 </a:t>
            </a:r>
            <a:r>
              <a:rPr lang="es-ES" dirty="0" smtClean="0">
                <a:latin typeface="Arial" panose="020B0604020202020204" pitchFamily="34" charset="0"/>
                <a:ea typeface="Calibri" panose="020F0502020204030204" pitchFamily="34" charset="0"/>
                <a:cs typeface="Times New Roman" panose="02020603050405020304" pitchFamily="18" charset="0"/>
              </a:rPr>
              <a:t>%  a partir del 1ero de febrero.</a:t>
            </a:r>
            <a:endParaRPr lang="es-E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ES" dirty="0" smtClean="0">
                <a:latin typeface="Arial" panose="020B0604020202020204" pitchFamily="34" charset="0"/>
                <a:ea typeface="Calibri" panose="020F0502020204030204" pitchFamily="34" charset="0"/>
                <a:cs typeface="Times New Roman" panose="02020603050405020304" pitchFamily="18" charset="0"/>
              </a:rPr>
              <a:t>Se </a:t>
            </a:r>
            <a:r>
              <a:rPr lang="es-ES" dirty="0">
                <a:latin typeface="Arial" panose="020B0604020202020204" pitchFamily="34" charset="0"/>
                <a:ea typeface="Calibri" panose="020F0502020204030204" pitchFamily="34" charset="0"/>
                <a:cs typeface="Times New Roman" panose="02020603050405020304" pitchFamily="18" charset="0"/>
              </a:rPr>
              <a:t>incrementan las tarifas de Ómnibus Nacionales (284 %)  y Trenes nacionales (736% servicio regular y 616% servicio especial ) a partir del 1 de marzo.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4381546"/>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44695" y="818607"/>
            <a:ext cx="11782697" cy="5564776"/>
          </a:xfrm>
          <a:prstGeom prst="rect">
            <a:avLst/>
          </a:prstGeom>
          <a:ln w="38100">
            <a:noFill/>
            <a:prstDash val="sysDash"/>
          </a:ln>
        </p:spPr>
        <p:txBody>
          <a:bodyPr anchor="t"/>
          <a:lstStyle/>
          <a:p>
            <a:pPr marL="576263" lvl="1" indent="-463550" algn="just"/>
            <a:r>
              <a:rPr lang="es-MX" sz="2300" b="1" dirty="0" smtClean="0">
                <a:latin typeface="Arial" panose="020B0604020202020204" pitchFamily="34" charset="0"/>
                <a:cs typeface="Arial" panose="020B0604020202020204" pitchFamily="34" charset="0"/>
              </a:rPr>
              <a:t> Aplicar</a:t>
            </a:r>
            <a:r>
              <a:rPr lang="es-VE" sz="2300" b="1" dirty="0" smtClean="0">
                <a:latin typeface="Arial" panose="020B0604020202020204" pitchFamily="34" charset="0"/>
                <a:cs typeface="Arial" panose="020B0604020202020204" pitchFamily="34" charset="0"/>
              </a:rPr>
              <a:t> </a:t>
            </a:r>
            <a:r>
              <a:rPr lang="es-VE" sz="2300" b="1" dirty="0">
                <a:latin typeface="Arial" panose="020B0604020202020204" pitchFamily="34" charset="0"/>
                <a:cs typeface="Arial" panose="020B0604020202020204" pitchFamily="34" charset="0"/>
              </a:rPr>
              <a:t>nuevas tarifas para los servicios de transportación de pasajeros. </a:t>
            </a:r>
            <a:endParaRPr lang="es-VE" sz="2300" b="1" dirty="0" smtClean="0">
              <a:latin typeface="Arial" panose="020B0604020202020204" pitchFamily="34" charset="0"/>
              <a:cs typeface="Arial" panose="020B0604020202020204" pitchFamily="34" charset="0"/>
            </a:endParaRPr>
          </a:p>
          <a:p>
            <a:pPr marL="576263" lvl="1" indent="-463550" algn="just"/>
            <a:r>
              <a:rPr lang="es-VE" sz="2300" b="1" dirty="0" smtClean="0">
                <a:latin typeface="Arial" panose="020B0604020202020204" pitchFamily="34" charset="0"/>
                <a:cs typeface="Arial" panose="020B0604020202020204" pitchFamily="34" charset="0"/>
              </a:rPr>
              <a:t>Plazo</a:t>
            </a:r>
            <a:r>
              <a:rPr lang="es-VE" sz="2300" b="1" dirty="0">
                <a:latin typeface="Arial" panose="020B0604020202020204" pitchFamily="34" charset="0"/>
                <a:cs typeface="Arial" panose="020B0604020202020204" pitchFamily="34" charset="0"/>
              </a:rPr>
              <a:t>: Marzo 2024</a:t>
            </a:r>
            <a:r>
              <a:rPr lang="es-VE" sz="2300" b="1" dirty="0" smtClean="0">
                <a:latin typeface="Arial" panose="020B0604020202020204" pitchFamily="34" charset="0"/>
                <a:cs typeface="Arial" panose="020B0604020202020204" pitchFamily="34" charset="0"/>
              </a:rPr>
              <a:t>. </a:t>
            </a:r>
          </a:p>
          <a:p>
            <a:pPr marL="576263" lvl="1" indent="-463550" algn="just"/>
            <a:r>
              <a:rPr lang="es-VE" sz="2300" b="1" dirty="0" smtClean="0">
                <a:latin typeface="Arial" panose="020B0604020202020204" pitchFamily="34" charset="0"/>
                <a:cs typeface="Arial" panose="020B0604020202020204" pitchFamily="34" charset="0"/>
              </a:rPr>
              <a:t>SECTOR PRIVADO</a:t>
            </a:r>
          </a:p>
          <a:p>
            <a:pPr marL="576263" lvl="1" indent="-463550" algn="just"/>
            <a:endParaRPr lang="es-VE" sz="2300" b="1" dirty="0" smtClean="0">
              <a:latin typeface="Arial" panose="020B0604020202020204" pitchFamily="34" charset="0"/>
              <a:cs typeface="Arial" panose="020B0604020202020204" pitchFamily="34" charset="0"/>
            </a:endParaRPr>
          </a:p>
          <a:p>
            <a:pPr marL="576263" lvl="1" indent="-463550" algn="just"/>
            <a:endParaRPr lang="es-VE" sz="2300" b="1" dirty="0">
              <a:latin typeface="Arial" panose="020B0604020202020204" pitchFamily="34" charset="0"/>
              <a:cs typeface="Arial" panose="020B0604020202020204" pitchFamily="34" charset="0"/>
            </a:endParaRPr>
          </a:p>
          <a:p>
            <a:pPr marL="576263" lvl="1" indent="-463550" algn="just"/>
            <a:endParaRPr lang="es-VE" sz="2300" b="1" dirty="0" smtClean="0">
              <a:latin typeface="Arial" panose="020B0604020202020204" pitchFamily="34" charset="0"/>
              <a:cs typeface="Arial" panose="020B0604020202020204" pitchFamily="34" charset="0"/>
            </a:endParaRPr>
          </a:p>
        </p:txBody>
      </p:sp>
      <p:sp>
        <p:nvSpPr>
          <p:cNvPr id="7"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3063288313"/>
              </p:ext>
            </p:extLst>
          </p:nvPr>
        </p:nvGraphicFramePr>
        <p:xfrm>
          <a:off x="3236687" y="1266657"/>
          <a:ext cx="7707087" cy="5362956"/>
        </p:xfrm>
        <a:graphic>
          <a:graphicData uri="http://schemas.openxmlformats.org/drawingml/2006/table">
            <a:tbl>
              <a:tblPr firstRow="1" firstCol="1" bandRow="1">
                <a:tableStyleId>{5C22544A-7EE6-4342-B048-85BDC9FD1C3A}</a:tableStyleId>
              </a:tblPr>
              <a:tblGrid>
                <a:gridCol w="1335313">
                  <a:extLst>
                    <a:ext uri="{9D8B030D-6E8A-4147-A177-3AD203B41FA5}">
                      <a16:colId xmlns:a16="http://schemas.microsoft.com/office/drawing/2014/main" val="941694428"/>
                    </a:ext>
                  </a:extLst>
                </a:gridCol>
                <a:gridCol w="1746491">
                  <a:extLst>
                    <a:ext uri="{9D8B030D-6E8A-4147-A177-3AD203B41FA5}">
                      <a16:colId xmlns:a16="http://schemas.microsoft.com/office/drawing/2014/main" val="3497281937"/>
                    </a:ext>
                  </a:extLst>
                </a:gridCol>
                <a:gridCol w="1541761">
                  <a:extLst>
                    <a:ext uri="{9D8B030D-6E8A-4147-A177-3AD203B41FA5}">
                      <a16:colId xmlns:a16="http://schemas.microsoft.com/office/drawing/2014/main" val="3083377370"/>
                    </a:ext>
                  </a:extLst>
                </a:gridCol>
                <a:gridCol w="1541761">
                  <a:extLst>
                    <a:ext uri="{9D8B030D-6E8A-4147-A177-3AD203B41FA5}">
                      <a16:colId xmlns:a16="http://schemas.microsoft.com/office/drawing/2014/main" val="3002885611"/>
                    </a:ext>
                  </a:extLst>
                </a:gridCol>
                <a:gridCol w="1541761">
                  <a:extLst>
                    <a:ext uri="{9D8B030D-6E8A-4147-A177-3AD203B41FA5}">
                      <a16:colId xmlns:a16="http://schemas.microsoft.com/office/drawing/2014/main" val="1827169015"/>
                    </a:ext>
                  </a:extLst>
                </a:gridCol>
              </a:tblGrid>
              <a:tr h="0">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ORIGEN</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DESTINO </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KMS</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AUTOS</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CAMIONES</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47614848"/>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CASILDA </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6.2</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30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20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65982265"/>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CABAGAN</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16.3</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60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30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16441729"/>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PITAJONES</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28.0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100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60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83690092"/>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GUINIA</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46.2</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150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70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18405630"/>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LA CEIBA </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46.7</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150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70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15899246"/>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CUYUGI</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32.3</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120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70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60481273"/>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MAGUA </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16.3</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65</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40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40809612"/>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FNTA</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23.5</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60</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40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97455312"/>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SAN PEDRO</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37.2</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120</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70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16225296"/>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LA BOCA</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6</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30</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15</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79305587"/>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CARACUSEY</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22.5</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80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40</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55622555"/>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LA PEDRERA </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28.5</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100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50</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7570501"/>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ANCON</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14.0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60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30</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53490861"/>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S. SPIRITUS</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70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300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80</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47667509"/>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 </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S CLARA </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110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320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150</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16774908"/>
                  </a:ext>
                </a:extLst>
              </a:tr>
              <a:tr h="0">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TDAD</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CIENFUEGOS</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82</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a:effectLst/>
                          <a:latin typeface="Arial" panose="020B0604020202020204" pitchFamily="34" charset="0"/>
                          <a:cs typeface="Arial" panose="020B0604020202020204" pitchFamily="34" charset="0"/>
                        </a:rPr>
                        <a:t>230</a:t>
                      </a:r>
                      <a:endParaRPr lang="es-E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s-ES" sz="1800" dirty="0">
                          <a:effectLst/>
                          <a:latin typeface="Arial" panose="020B0604020202020204" pitchFamily="34" charset="0"/>
                          <a:cs typeface="Arial" panose="020B0604020202020204" pitchFamily="34" charset="0"/>
                        </a:rPr>
                        <a:t>90</a:t>
                      </a:r>
                      <a:endParaRPr lang="es-E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20575464"/>
                  </a:ext>
                </a:extLst>
              </a:tr>
            </a:tbl>
          </a:graphicData>
        </a:graphic>
      </p:graphicFrame>
    </p:spTree>
    <p:extLst>
      <p:ext uri="{BB962C8B-B14F-4D97-AF65-F5344CB8AC3E}">
        <p14:creationId xmlns:p14="http://schemas.microsoft.com/office/powerpoint/2010/main" val="268224937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061884"/>
            <a:ext cx="11782697" cy="5669842"/>
          </a:xfrm>
          <a:prstGeom prst="rect">
            <a:avLst/>
          </a:prstGeom>
          <a:ln w="38100">
            <a:noFill/>
            <a:prstDash val="sysDash"/>
          </a:ln>
        </p:spPr>
        <p:txBody>
          <a:bodyPr anchor="t"/>
          <a:lstStyle/>
          <a:p>
            <a:pPr marL="630238" lvl="1" indent="-455613" algn="just">
              <a:tabLst>
                <a:tab pos="685800" algn="l"/>
              </a:tabLst>
            </a:pPr>
            <a:endParaRPr lang="es-MX" sz="1050" b="1" dirty="0" smtClean="0">
              <a:latin typeface="Arial" panose="020B0604020202020204" pitchFamily="34" charset="0"/>
              <a:cs typeface="Arial" panose="020B0604020202020204" pitchFamily="34" charset="0"/>
            </a:endParaRPr>
          </a:p>
          <a:p>
            <a:pPr marL="174625" indent="-457200" algn="just">
              <a:buFont typeface="+mj-lt"/>
              <a:buAutoNum type="arabicPeriod" startAt="11"/>
              <a:tabLst>
                <a:tab pos="685800" algn="l"/>
              </a:tabLst>
            </a:pPr>
            <a:r>
              <a:rPr lang="es-MX" sz="2200" b="1" dirty="0" smtClean="0">
                <a:latin typeface="Arial" panose="020B0604020202020204" pitchFamily="34" charset="0"/>
                <a:cs typeface="Arial" panose="020B0604020202020204" pitchFamily="34" charset="0"/>
              </a:rPr>
              <a:t>Actualizar </a:t>
            </a:r>
            <a:r>
              <a:rPr lang="es-MX" sz="2200" b="1" dirty="0">
                <a:latin typeface="Arial" panose="020B0604020202020204" pitchFamily="34" charset="0"/>
                <a:cs typeface="Arial" panose="020B0604020202020204" pitchFamily="34" charset="0"/>
              </a:rPr>
              <a:t>los precios minoristas y mayoristas de los combustibles, tomando como referencia el precio de venta en dólares de la región y aplicando la tasa de cambio del mercado cambiario oficial. Habilitar una red de servicentros que se emplearán para la captación de divisas frescas, bajo la premisa de evitar impactos negativos en la población. </a:t>
            </a:r>
            <a:r>
              <a:rPr lang="es-VE" sz="2200" b="1" dirty="0" smtClean="0">
                <a:latin typeface="Arial" panose="020B0604020202020204" pitchFamily="34" charset="0"/>
                <a:cs typeface="Arial" panose="020B0604020202020204" pitchFamily="34" charset="0"/>
              </a:rPr>
              <a:t>Plazo</a:t>
            </a:r>
            <a:r>
              <a:rPr lang="es-VE" sz="2200" b="1" dirty="0">
                <a:latin typeface="Arial" panose="020B0604020202020204" pitchFamily="34" charset="0"/>
                <a:cs typeface="Arial" panose="020B0604020202020204" pitchFamily="34" charset="0"/>
              </a:rPr>
              <a:t>: Febrero 2024</a:t>
            </a:r>
            <a:r>
              <a:rPr lang="es-VE" sz="2200" b="1" u="sng" dirty="0" smtClean="0">
                <a:latin typeface="Arial" panose="020B0604020202020204" pitchFamily="34" charset="0"/>
                <a:cs typeface="Arial" panose="020B0604020202020204" pitchFamily="34" charset="0"/>
              </a:rPr>
              <a:t>. </a:t>
            </a:r>
          </a:p>
          <a:p>
            <a:pPr algn="just">
              <a:tabLst>
                <a:tab pos="685800" algn="l"/>
              </a:tabLst>
            </a:pPr>
            <a:endParaRPr lang="es-VE" sz="2200" b="1" u="sng" dirty="0" smtClean="0">
              <a:latin typeface="Arial" panose="020B0604020202020204" pitchFamily="34" charset="0"/>
              <a:cs typeface="Arial" panose="020B0604020202020204" pitchFamily="34" charset="0"/>
            </a:endParaRPr>
          </a:p>
          <a:p>
            <a:pPr marL="1087438" lvl="2" indent="-455613" algn="just">
              <a:buFont typeface="Wingdings" pitchFamily="2" charset="2"/>
              <a:buChar char="§"/>
              <a:tabLst>
                <a:tab pos="685800" algn="l"/>
              </a:tabLst>
            </a:pPr>
            <a:r>
              <a:rPr lang="es-VE" sz="2400" b="1" dirty="0" smtClean="0">
                <a:latin typeface="Arial" panose="020B0604020202020204" pitchFamily="34" charset="0"/>
                <a:cs typeface="Arial" panose="020B0604020202020204" pitchFamily="34" charset="0"/>
                <a:hlinkClick r:id="rId2" action="ppaction://hlinkfile"/>
              </a:rPr>
              <a:t>Combustible</a:t>
            </a:r>
            <a:endParaRPr lang="es-VE" sz="2200" dirty="0" smtClean="0">
              <a:latin typeface="Arial" panose="020B0604020202020204" pitchFamily="34" charset="0"/>
              <a:cs typeface="Arial" panose="020B0604020202020204" pitchFamily="34" charset="0"/>
            </a:endParaRPr>
          </a:p>
          <a:p>
            <a:pPr marL="354013" lvl="1" indent="-265113" algn="just">
              <a:buFont typeface="Arial" panose="020B0604020202020204" pitchFamily="34" charset="0"/>
              <a:buChar char="•"/>
            </a:pPr>
            <a:endParaRPr lang="es-VE" sz="2200" dirty="0" smtClean="0">
              <a:latin typeface="Arial" panose="020B0604020202020204" pitchFamily="34" charset="0"/>
              <a:cs typeface="Arial" panose="020B0604020202020204" pitchFamily="34" charset="0"/>
            </a:endParaRPr>
          </a:p>
          <a:p>
            <a:pPr marL="354013" lvl="1" indent="-265113" algn="just">
              <a:buFont typeface="Arial" panose="020B0604020202020204" pitchFamily="34" charset="0"/>
              <a:buChar char="•"/>
            </a:pPr>
            <a:r>
              <a:rPr lang="es-VE" sz="2200" dirty="0" smtClean="0">
                <a:latin typeface="Arial" panose="020B0604020202020204" pitchFamily="34" charset="0"/>
                <a:cs typeface="Arial" panose="020B0604020202020204" pitchFamily="34" charset="0"/>
              </a:rPr>
              <a:t>Se les notificará presupuesto para la atención  a personas de interés de los sectores de educación, cultura, deportes, salud pública y orden interior, que se incorporarán a nuevas asignaciones de combustible compensado, a partir de la propuesta presentada por los OACE, así como para respaldar las personas que reciben combustible en la actualidad. </a:t>
            </a:r>
            <a:endParaRPr lang="es-VE" sz="1200" dirty="0" smtClean="0">
              <a:latin typeface="Arial" panose="020B0604020202020204" pitchFamily="34" charset="0"/>
              <a:cs typeface="Arial" panose="020B0604020202020204" pitchFamily="34" charset="0"/>
            </a:endParaRPr>
          </a:p>
          <a:p>
            <a:pPr marL="631825" lvl="1" indent="-457200" algn="just">
              <a:buFont typeface="+mj-lt"/>
              <a:buAutoNum type="arabicPeriod" startAt="11"/>
            </a:pPr>
            <a:endParaRPr lang="es-VE" sz="900" b="1" dirty="0" smtClean="0">
              <a:latin typeface="Arial" panose="020B0604020202020204" pitchFamily="34" charset="0"/>
              <a:cs typeface="Arial" panose="020B0604020202020204" pitchFamily="34" charset="0"/>
            </a:endParaRPr>
          </a:p>
          <a:p>
            <a:pPr algn="just"/>
            <a:endParaRPr lang="en-US" sz="2200" dirty="0">
              <a:latin typeface="Arial" panose="020B0604020202020204" pitchFamily="34" charset="0"/>
              <a:cs typeface="Arial" panose="020B0604020202020204" pitchFamily="34" charset="0"/>
            </a:endParaRPr>
          </a:p>
        </p:txBody>
      </p:sp>
      <p:sp>
        <p:nvSpPr>
          <p:cNvPr id="7" name="Rectángulo 5"/>
          <p:cNvSpPr/>
          <p:nvPr/>
        </p:nvSpPr>
        <p:spPr>
          <a:xfrm>
            <a:off x="40044" y="51254"/>
            <a:ext cx="12192000" cy="877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2335914"/>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166950"/>
            <a:ext cx="11782697" cy="5564776"/>
          </a:xfrm>
          <a:prstGeom prst="rect">
            <a:avLst/>
          </a:prstGeom>
          <a:ln w="38100">
            <a:noFill/>
            <a:prstDash val="sysDash"/>
          </a:ln>
        </p:spPr>
        <p:txBody>
          <a:bodyPr anchor="t"/>
          <a:lstStyle/>
          <a:p>
            <a:pPr marL="685800" lvl="1" indent="-573088" algn="just"/>
            <a:r>
              <a:rPr lang="es-VE" sz="2200" b="1" dirty="0" smtClean="0">
                <a:latin typeface="Arial" panose="020B0604020202020204" pitchFamily="34" charset="0"/>
                <a:cs typeface="Arial" panose="020B0604020202020204" pitchFamily="34" charset="0"/>
              </a:rPr>
              <a:t>12. Descentralizar</a:t>
            </a:r>
            <a:r>
              <a:rPr lang="es-MX" sz="2200" b="1" dirty="0" smtClean="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a los Gobiernos territoriales, la facultad de aprobación de los precios mayoristas y minoristas de la Medicina Natural y Tradicional,</a:t>
            </a:r>
            <a:r>
              <a:rPr lang="es-MX" sz="2200" b="1" i="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de elaboración local </a:t>
            </a:r>
            <a:r>
              <a:rPr lang="es-MX" sz="2200" b="1" dirty="0" err="1">
                <a:latin typeface="Arial" panose="020B0604020202020204" pitchFamily="34" charset="0"/>
                <a:cs typeface="Arial" panose="020B0604020202020204" pitchFamily="34" charset="0"/>
              </a:rPr>
              <a:t>dispensarial</a:t>
            </a:r>
            <a:r>
              <a:rPr lang="es-MX" sz="2200" b="1" dirty="0">
                <a:latin typeface="Arial" panose="020B0604020202020204" pitchFamily="34" charset="0"/>
                <a:cs typeface="Arial" panose="020B0604020202020204" pitchFamily="34" charset="0"/>
              </a:rPr>
              <a:t> e industrial. Se reconocen en la formación de los precios, los costos y gastos reales de estos productos. Los precios minoristas previstos a implementar, a partir del mes de febrero, en varias formulaciones oscilarán, entre 11 y 50 pesos. </a:t>
            </a:r>
            <a:r>
              <a:rPr lang="es-MX" sz="2200" b="1" dirty="0" smtClean="0">
                <a:latin typeface="Arial" panose="020B0604020202020204" pitchFamily="34" charset="0"/>
                <a:cs typeface="Arial" panose="020B0604020202020204" pitchFamily="34" charset="0"/>
              </a:rPr>
              <a:t>Plazo</a:t>
            </a:r>
            <a:r>
              <a:rPr lang="es-MX" sz="2200" b="1" dirty="0">
                <a:latin typeface="Arial" panose="020B0604020202020204" pitchFamily="34" charset="0"/>
                <a:cs typeface="Arial" panose="020B0604020202020204" pitchFamily="34" charset="0"/>
              </a:rPr>
              <a:t>: febrero 2024</a:t>
            </a:r>
            <a:r>
              <a:rPr lang="es-MX" sz="2200" b="1" dirty="0" smtClean="0">
                <a:latin typeface="Arial" panose="020B0604020202020204" pitchFamily="34" charset="0"/>
                <a:cs typeface="Arial" panose="020B0604020202020204" pitchFamily="34" charset="0"/>
              </a:rPr>
              <a:t>.  </a:t>
            </a:r>
          </a:p>
          <a:p>
            <a:pPr marL="685800" lvl="1" indent="-573088" algn="just"/>
            <a:endParaRPr lang="es-MX" sz="2000" b="1" dirty="0" smtClean="0">
              <a:latin typeface="Arial" panose="020B0604020202020204" pitchFamily="34" charset="0"/>
              <a:cs typeface="Arial" panose="020B0604020202020204" pitchFamily="34" charset="0"/>
            </a:endParaRPr>
          </a:p>
          <a:p>
            <a:pPr marL="685800" lvl="1" indent="36513" algn="just"/>
            <a:r>
              <a:rPr lang="es-ES" sz="2300" dirty="0">
                <a:latin typeface="Arial" panose="020B0604020202020204" pitchFamily="34" charset="0"/>
                <a:cs typeface="Arial" panose="020B0604020202020204" pitchFamily="34" charset="0"/>
              </a:rPr>
              <a:t>Aprobar los precios de los productos de la Medicina Natural y Tradicional, local y de la industria, cumpliendo con la norma jurídica. Responsable. Gobiernos territoriales, MINSAP, MFP. Plazo: febrero 2024</a:t>
            </a:r>
            <a:r>
              <a:rPr lang="es-ES" sz="2300" dirty="0" smtClean="0">
                <a:latin typeface="Arial" panose="020B0604020202020204" pitchFamily="34" charset="0"/>
                <a:cs typeface="Arial" panose="020B0604020202020204" pitchFamily="34" charset="0"/>
              </a:rPr>
              <a:t>.</a:t>
            </a:r>
            <a:r>
              <a:rPr lang="es-MX" sz="2400" b="1" dirty="0">
                <a:solidFill>
                  <a:srgbClr val="FF0000"/>
                </a:solidFill>
                <a:latin typeface="Arial" panose="020B0604020202020204" pitchFamily="34" charset="0"/>
                <a:cs typeface="Arial" panose="020B0604020202020204" pitchFamily="34" charset="0"/>
              </a:rPr>
              <a:t> </a:t>
            </a:r>
            <a:r>
              <a:rPr lang="es-MX" sz="2400" b="1" u="sng" dirty="0">
                <a:solidFill>
                  <a:srgbClr val="FF0000"/>
                </a:solidFill>
                <a:latin typeface="Arial" panose="020B0604020202020204" pitchFamily="34" charset="0"/>
                <a:cs typeface="Arial" panose="020B0604020202020204" pitchFamily="34" charset="0"/>
              </a:rPr>
              <a:t>199 productos, de ellos 150 de MNT y 49 Producción intermedia </a:t>
            </a:r>
            <a:r>
              <a:rPr lang="es-MX" sz="2400" b="1" u="sng" dirty="0" smtClean="0">
                <a:solidFill>
                  <a:srgbClr val="FF0000"/>
                </a:solidFill>
                <a:latin typeface="Arial" panose="020B0604020202020204" pitchFamily="34" charset="0"/>
                <a:cs typeface="Arial" panose="020B0604020202020204" pitchFamily="34" charset="0"/>
              </a:rPr>
              <a:t>,  </a:t>
            </a:r>
            <a:r>
              <a:rPr lang="es-MX" sz="2400" b="1" u="sng" dirty="0">
                <a:solidFill>
                  <a:srgbClr val="FF0000"/>
                </a:solidFill>
                <a:latin typeface="Arial" panose="020B0604020202020204" pitchFamily="34" charset="0"/>
                <a:cs typeface="Arial" panose="020B0604020202020204" pitchFamily="34" charset="0"/>
              </a:rPr>
              <a:t>los precios </a:t>
            </a:r>
            <a:r>
              <a:rPr lang="es-MX" sz="2400" b="1" u="sng" dirty="0" smtClean="0">
                <a:solidFill>
                  <a:srgbClr val="FF0000"/>
                </a:solidFill>
                <a:latin typeface="Arial" panose="020B0604020202020204" pitchFamily="34" charset="0"/>
                <a:cs typeface="Arial" panose="020B0604020202020204" pitchFamily="34" charset="0"/>
              </a:rPr>
              <a:t>en 196 </a:t>
            </a:r>
            <a:r>
              <a:rPr lang="es-MX" sz="2400" b="1" u="sng" dirty="0">
                <a:solidFill>
                  <a:srgbClr val="FF0000"/>
                </a:solidFill>
                <a:latin typeface="Arial" panose="020B0604020202020204" pitchFamily="34" charset="0"/>
                <a:cs typeface="Arial" panose="020B0604020202020204" pitchFamily="34" charset="0"/>
              </a:rPr>
              <a:t>productos  asilan de </a:t>
            </a:r>
            <a:r>
              <a:rPr lang="es-MX" sz="2400" b="1" u="sng" dirty="0" smtClean="0">
                <a:solidFill>
                  <a:srgbClr val="FF0000"/>
                </a:solidFill>
                <a:latin typeface="Arial" panose="020B0604020202020204" pitchFamily="34" charset="0"/>
                <a:cs typeface="Arial" panose="020B0604020202020204" pitchFamily="34" charset="0"/>
              </a:rPr>
              <a:t>11 </a:t>
            </a:r>
            <a:r>
              <a:rPr lang="es-MX" sz="2400" b="1" u="sng" dirty="0">
                <a:solidFill>
                  <a:srgbClr val="FF0000"/>
                </a:solidFill>
                <a:latin typeface="Arial" panose="020B0604020202020204" pitchFamily="34" charset="0"/>
                <a:cs typeface="Arial" panose="020B0604020202020204" pitchFamily="34" charset="0"/>
              </a:rPr>
              <a:t>a 50 y </a:t>
            </a:r>
            <a:r>
              <a:rPr lang="es-MX" sz="2400" b="1" u="sng" dirty="0" smtClean="0">
                <a:solidFill>
                  <a:srgbClr val="FF0000"/>
                </a:solidFill>
                <a:latin typeface="Arial" panose="020B0604020202020204" pitchFamily="34" charset="0"/>
                <a:cs typeface="Arial" panose="020B0604020202020204" pitchFamily="34" charset="0"/>
              </a:rPr>
              <a:t> en 3 </a:t>
            </a:r>
            <a:r>
              <a:rPr lang="es-MX" sz="2400" b="1" u="sng" dirty="0" err="1" smtClean="0">
                <a:solidFill>
                  <a:srgbClr val="FF0000"/>
                </a:solidFill>
                <a:latin typeface="Arial" panose="020B0604020202020204" pitchFamily="34" charset="0"/>
                <a:cs typeface="Arial" panose="020B0604020202020204" pitchFamily="34" charset="0"/>
              </a:rPr>
              <a:t>estan</a:t>
            </a:r>
            <a:r>
              <a:rPr lang="es-MX" sz="2400" b="1" u="sng" dirty="0" smtClean="0">
                <a:solidFill>
                  <a:srgbClr val="FF0000"/>
                </a:solidFill>
                <a:latin typeface="Arial" panose="020B0604020202020204" pitchFamily="34" charset="0"/>
                <a:cs typeface="Arial" panose="020B0604020202020204" pitchFamily="34" charset="0"/>
              </a:rPr>
              <a:t> entre </a:t>
            </a:r>
            <a:r>
              <a:rPr lang="es-MX" sz="2400" b="1" u="sng" dirty="0">
                <a:solidFill>
                  <a:srgbClr val="FF0000"/>
                </a:solidFill>
                <a:latin typeface="Arial" panose="020B0604020202020204" pitchFamily="34" charset="0"/>
                <a:cs typeface="Arial" panose="020B0604020202020204" pitchFamily="34" charset="0"/>
              </a:rPr>
              <a:t>51 </a:t>
            </a:r>
            <a:r>
              <a:rPr lang="es-MX" sz="2400" b="1" u="sng" dirty="0" smtClean="0">
                <a:solidFill>
                  <a:srgbClr val="FF0000"/>
                </a:solidFill>
                <a:latin typeface="Arial" panose="020B0604020202020204" pitchFamily="34" charset="0"/>
                <a:cs typeface="Arial" panose="020B0604020202020204" pitchFamily="34" charset="0"/>
              </a:rPr>
              <a:t>y 65</a:t>
            </a:r>
            <a:endParaRPr lang="es-ES" sz="2300" u="sng" dirty="0" smtClean="0">
              <a:latin typeface="Arial" panose="020B0604020202020204" pitchFamily="34" charset="0"/>
              <a:cs typeface="Arial" panose="020B0604020202020204" pitchFamily="34" charset="0"/>
            </a:endParaRPr>
          </a:p>
          <a:p>
            <a:pPr algn="just"/>
            <a:endParaRPr lang="es-ES" sz="1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ES" sz="2300" dirty="0">
                <a:latin typeface="Arial" panose="020B0604020202020204" pitchFamily="34" charset="0"/>
                <a:cs typeface="Arial" panose="020B0604020202020204" pitchFamily="34" charset="0"/>
              </a:rPr>
              <a:t>Identificar y proteger las personas en situación de vulnerabilidad que deberán ser atendidas por la actualización del precio de la Medicina Natural y Tradicional. Responsables: MFP, MTSS. Participante: MINSAP. Plazo: febrero 2024.</a:t>
            </a:r>
          </a:p>
          <a:p>
            <a:pPr marL="569913" lvl="1" indent="-457200" algn="just">
              <a:buFont typeface="+mj-lt"/>
              <a:buAutoNum type="arabicPeriod" startAt="17"/>
            </a:pPr>
            <a:endParaRPr lang="en-US" sz="900" dirty="0">
              <a:latin typeface="Arial" panose="020B0604020202020204" pitchFamily="34" charset="0"/>
              <a:cs typeface="Arial" panose="020B0604020202020204" pitchFamily="34" charset="0"/>
            </a:endParaRPr>
          </a:p>
          <a:p>
            <a:pPr marL="569913" lvl="1" indent="-457200" algn="just">
              <a:buFont typeface="+mj-lt"/>
              <a:buAutoNum type="arabicPeriod" startAt="17"/>
            </a:pPr>
            <a:endParaRPr lang="es-MX" sz="1400" dirty="0" smtClean="0">
              <a:latin typeface="Arial" panose="020B0604020202020204" pitchFamily="34" charset="0"/>
              <a:cs typeface="Arial" panose="020B0604020202020204" pitchFamily="34" charset="0"/>
            </a:endParaRPr>
          </a:p>
          <a:p>
            <a:pPr marL="112713" algn="just"/>
            <a:endParaRPr lang="en-US" sz="2200" dirty="0">
              <a:latin typeface="Arial" panose="020B0604020202020204" pitchFamily="34" charset="0"/>
              <a:cs typeface="Arial" panose="020B0604020202020204" pitchFamily="34" charset="0"/>
            </a:endParaRPr>
          </a:p>
        </p:txBody>
      </p:sp>
      <p:sp>
        <p:nvSpPr>
          <p:cNvPr id="7"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0083716"/>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128347" y="1026291"/>
            <a:ext cx="11947305" cy="5831709"/>
          </a:xfrm>
          <a:prstGeom prst="rect">
            <a:avLst/>
          </a:prstGeom>
          <a:ln w="38100">
            <a:noFill/>
            <a:prstDash val="sysDash"/>
          </a:ln>
        </p:spPr>
        <p:txBody>
          <a:bodyPr anchor="t"/>
          <a:lstStyle/>
          <a:p>
            <a:pPr marL="630238" lvl="1" indent="-446088">
              <a:tabLst>
                <a:tab pos="512763" algn="l"/>
                <a:tab pos="630238" algn="l"/>
              </a:tabLst>
            </a:pPr>
            <a:r>
              <a:rPr lang="es-MX" sz="2200" b="1" dirty="0" smtClean="0">
                <a:latin typeface="Arial" panose="020B0604020202020204" pitchFamily="34" charset="0"/>
                <a:cs typeface="Arial" panose="020B0604020202020204" pitchFamily="34" charset="0"/>
              </a:rPr>
              <a:t>13. Avanzar </a:t>
            </a:r>
            <a:r>
              <a:rPr lang="es-MX" sz="2200" b="1" dirty="0">
                <a:latin typeface="Arial" panose="020B0604020202020204" pitchFamily="34" charset="0"/>
                <a:cs typeface="Arial" panose="020B0604020202020204" pitchFamily="34" charset="0"/>
              </a:rPr>
              <a:t>en el perfeccionamiento de la gestión de la administración tributaria. </a:t>
            </a:r>
            <a:r>
              <a:rPr lang="es-MX" sz="2200" b="1" dirty="0" smtClean="0">
                <a:latin typeface="Arial" panose="020B0604020202020204" pitchFamily="34" charset="0"/>
                <a:cs typeface="Arial" panose="020B0604020202020204" pitchFamily="34" charset="0"/>
              </a:rPr>
              <a:t>  Plazo</a:t>
            </a:r>
            <a:r>
              <a:rPr lang="es-MX" sz="2200" b="1" dirty="0">
                <a:latin typeface="Arial" panose="020B0604020202020204" pitchFamily="34" charset="0"/>
                <a:cs typeface="Arial" panose="020B0604020202020204" pitchFamily="34" charset="0"/>
              </a:rPr>
              <a:t>: Durante el </a:t>
            </a:r>
            <a:r>
              <a:rPr lang="es-MX" sz="2200" b="1" dirty="0" smtClean="0">
                <a:latin typeface="Arial" panose="020B0604020202020204" pitchFamily="34" charset="0"/>
                <a:cs typeface="Arial" panose="020B0604020202020204" pitchFamily="34" charset="0"/>
              </a:rPr>
              <a:t>2024.</a:t>
            </a:r>
          </a:p>
          <a:p>
            <a:pPr marL="361950" lvl="0" indent="-180975" algn="just">
              <a:buFont typeface="Arial" panose="020B0604020202020204" pitchFamily="34" charset="0"/>
              <a:buChar char="•"/>
            </a:pPr>
            <a:r>
              <a:rPr lang="es-VE" sz="2200" dirty="0" smtClean="0">
                <a:latin typeface="Arial" panose="020B0604020202020204" pitchFamily="34" charset="0"/>
                <a:cs typeface="Arial" panose="020B0604020202020204" pitchFamily="34" charset="0"/>
              </a:rPr>
              <a:t>Perfeccionar </a:t>
            </a:r>
            <a:r>
              <a:rPr lang="es-VE" sz="2200" dirty="0">
                <a:latin typeface="Arial" panose="020B0604020202020204" pitchFamily="34" charset="0"/>
                <a:cs typeface="Arial" panose="020B0604020202020204" pitchFamily="34" charset="0"/>
              </a:rPr>
              <a:t>los mecanismos de </a:t>
            </a:r>
            <a:r>
              <a:rPr lang="es-VE" sz="2200" dirty="0" smtClean="0">
                <a:latin typeface="Arial" panose="020B0604020202020204" pitchFamily="34" charset="0"/>
                <a:cs typeface="Arial" panose="020B0604020202020204" pitchFamily="34" charset="0"/>
              </a:rPr>
              <a:t>gestión y cobro. Se introduce la modalidad de Firma Digital en la gestión con la ONAT.</a:t>
            </a:r>
          </a:p>
          <a:p>
            <a:pPr marL="361950" lvl="0" indent="-180975" algn="just">
              <a:buFont typeface="Arial" panose="020B0604020202020204" pitchFamily="34" charset="0"/>
              <a:buChar char="•"/>
            </a:pPr>
            <a:r>
              <a:rPr lang="es-VE" sz="2200" dirty="0" smtClean="0">
                <a:latin typeface="Arial" panose="020B0604020202020204" pitchFamily="34" charset="0"/>
                <a:cs typeface="Arial" panose="020B0604020202020204" pitchFamily="34" charset="0"/>
              </a:rPr>
              <a:t>Perfeccionar la estrategia de comunicación para incrementar la cultura tributaria a nivel de municipio.</a:t>
            </a:r>
          </a:p>
          <a:p>
            <a:pPr marL="361950" lvl="0" indent="-180975" algn="just">
              <a:buFont typeface="Arial" panose="020B0604020202020204" pitchFamily="34" charset="0"/>
              <a:buChar char="•"/>
            </a:pPr>
            <a:r>
              <a:rPr lang="es-VE" sz="2200" dirty="0" smtClean="0">
                <a:latin typeface="Arial" panose="020B0604020202020204" pitchFamily="34" charset="0"/>
                <a:cs typeface="Arial" panose="020B0604020202020204" pitchFamily="34" charset="0"/>
              </a:rPr>
              <a:t>Utilizar por el Intendente el Instructivo Tributario como instrumento para fortalecer y perfeccionar el sistema de trabajo.</a:t>
            </a:r>
            <a:endParaRPr lang="en-US" sz="2200" dirty="0">
              <a:latin typeface="Arial" panose="020B0604020202020204" pitchFamily="34" charset="0"/>
              <a:cs typeface="Arial" panose="020B0604020202020204" pitchFamily="34" charset="0"/>
            </a:endParaRPr>
          </a:p>
          <a:p>
            <a:pPr marL="361950" lvl="0" indent="-180975" algn="just">
              <a:buFont typeface="Arial" panose="020B0604020202020204" pitchFamily="34" charset="0"/>
              <a:buChar char="•"/>
            </a:pPr>
            <a:r>
              <a:rPr lang="es-VE" sz="2200" dirty="0" smtClean="0">
                <a:latin typeface="Arial" panose="020B0604020202020204" pitchFamily="34" charset="0"/>
                <a:cs typeface="Arial" panose="020B0604020202020204" pitchFamily="34" charset="0"/>
              </a:rPr>
              <a:t>Promover la captación de los estados financieros, de conjunto con la Oficina Municipal de Estadísticas e Información, la </a:t>
            </a:r>
            <a:r>
              <a:rPr lang="es-VE" sz="2200" dirty="0">
                <a:latin typeface="Arial" panose="020B0604020202020204" pitchFamily="34" charset="0"/>
                <a:cs typeface="Arial" panose="020B0604020202020204" pitchFamily="34" charset="0"/>
              </a:rPr>
              <a:t>obligatoriedad de todos los actores de declarar sus resultados.</a:t>
            </a:r>
          </a:p>
          <a:p>
            <a:pPr marL="630238" indent="-446088" algn="just">
              <a:lnSpc>
                <a:spcPct val="107000"/>
              </a:lnSpc>
              <a:spcBef>
                <a:spcPts val="600"/>
              </a:spcBef>
              <a:spcAft>
                <a:spcPts val="600"/>
              </a:spcAft>
            </a:pPr>
            <a:r>
              <a:rPr lang="es-VE" sz="2200" b="1" dirty="0" smtClean="0">
                <a:latin typeface="Arial" panose="020B0604020202020204" pitchFamily="34" charset="0"/>
                <a:cs typeface="Arial" panose="020B0604020202020204" pitchFamily="34" charset="0"/>
              </a:rPr>
              <a:t>14. </a:t>
            </a:r>
            <a:r>
              <a:rPr lang="es-MX" sz="2200" b="1" dirty="0">
                <a:latin typeface="Arial" panose="020B0604020202020204" pitchFamily="34" charset="0"/>
                <a:cs typeface="Arial" panose="020B0604020202020204" pitchFamily="34" charset="0"/>
              </a:rPr>
              <a:t>Perfeccionar las normas para el registro y determinación de las fichas de costos de las formas de gestión no estatal, para evitar la subdeclaración y  evasión fiscal. Plazo: Enero 2024</a:t>
            </a:r>
          </a:p>
          <a:p>
            <a:pPr marL="361950" indent="-180975" algn="just">
              <a:lnSpc>
                <a:spcPct val="107000"/>
              </a:lnSpc>
              <a:spcBef>
                <a:spcPts val="600"/>
              </a:spcBef>
              <a:spcAft>
                <a:spcPts val="600"/>
              </a:spcAft>
              <a:buFont typeface="Arial" panose="020B0604020202020204" pitchFamily="34" charset="0"/>
              <a:buChar char="•"/>
            </a:pPr>
            <a:r>
              <a:rPr lang="es-MX" sz="2200" dirty="0">
                <a:latin typeface="Arial" panose="020B0604020202020204" pitchFamily="34" charset="0"/>
                <a:cs typeface="Arial" panose="020B0604020202020204" pitchFamily="34" charset="0"/>
              </a:rPr>
              <a:t>Promover que en el proceso de contratación las entidades y estructuras </a:t>
            </a:r>
            <a:r>
              <a:rPr lang="es-MX" sz="2200" dirty="0" smtClean="0">
                <a:latin typeface="Arial" panose="020B0604020202020204" pitchFamily="34" charset="0"/>
                <a:cs typeface="Arial" panose="020B0604020202020204" pitchFamily="34" charset="0"/>
              </a:rPr>
              <a:t>del municipio </a:t>
            </a:r>
            <a:r>
              <a:rPr lang="es-MX" sz="2200" dirty="0">
                <a:latin typeface="Arial" panose="020B0604020202020204" pitchFamily="34" charset="0"/>
                <a:cs typeface="Arial" panose="020B0604020202020204" pitchFamily="34" charset="0"/>
              </a:rPr>
              <a:t>se exija la </a:t>
            </a:r>
            <a:r>
              <a:rPr lang="es-MX" sz="2200" dirty="0" smtClean="0">
                <a:latin typeface="Arial" panose="020B0604020202020204" pitchFamily="34" charset="0"/>
                <a:cs typeface="Arial" panose="020B0604020202020204" pitchFamily="34" charset="0"/>
              </a:rPr>
              <a:t>evaluación </a:t>
            </a:r>
            <a:r>
              <a:rPr lang="es-MX" sz="2200" dirty="0">
                <a:latin typeface="Arial" panose="020B0604020202020204" pitchFamily="34" charset="0"/>
                <a:cs typeface="Arial" panose="020B0604020202020204" pitchFamily="34" charset="0"/>
              </a:rPr>
              <a:t>de las fichas de </a:t>
            </a:r>
            <a:r>
              <a:rPr lang="es-MX" sz="2200" dirty="0" smtClean="0">
                <a:latin typeface="Arial" panose="020B0604020202020204" pitchFamily="34" charset="0"/>
                <a:cs typeface="Arial" panose="020B0604020202020204" pitchFamily="34" charset="0"/>
              </a:rPr>
              <a:t>costos.</a:t>
            </a:r>
            <a:endParaRPr lang="en-US" sz="2200" dirty="0">
              <a:latin typeface="Arial" panose="020B0604020202020204" pitchFamily="34" charset="0"/>
              <a:cs typeface="Arial" panose="020B0604020202020204" pitchFamily="34" charset="0"/>
            </a:endParaRPr>
          </a:p>
          <a:p>
            <a:pPr marL="714375" lvl="0" indent="-528638" algn="just">
              <a:lnSpc>
                <a:spcPct val="107000"/>
              </a:lnSpc>
              <a:spcBef>
                <a:spcPts val="600"/>
              </a:spcBef>
              <a:spcAft>
                <a:spcPts val="600"/>
              </a:spcAft>
              <a:buFont typeface="+mj-lt"/>
              <a:buAutoNum type="arabicPeriod" startAt="20"/>
            </a:pPr>
            <a:endParaRPr lang="es-MX" sz="2200" dirty="0">
              <a:latin typeface="Arial" panose="020B0604020202020204" pitchFamily="34" charset="0"/>
              <a:cs typeface="Arial" panose="020B0604020202020204" pitchFamily="34" charset="0"/>
            </a:endParaRPr>
          </a:p>
          <a:p>
            <a:pPr marL="714375" indent="-528638" algn="just">
              <a:lnSpc>
                <a:spcPct val="107000"/>
              </a:lnSpc>
              <a:spcBef>
                <a:spcPts val="600"/>
              </a:spcBef>
              <a:spcAft>
                <a:spcPts val="600"/>
              </a:spcAft>
              <a:buFont typeface="+mj-lt"/>
              <a:buAutoNum type="arabicPeriod" startAt="20"/>
            </a:pPr>
            <a:endParaRPr lang="en-US" sz="2200" b="1" dirty="0">
              <a:latin typeface="Arial" panose="020B0604020202020204" pitchFamily="34" charset="0"/>
              <a:cs typeface="Arial" panose="020B0604020202020204" pitchFamily="34" charset="0"/>
            </a:endParaRPr>
          </a:p>
          <a:p>
            <a:pPr marL="185737" lvl="0" algn="just">
              <a:lnSpc>
                <a:spcPct val="107000"/>
              </a:lnSpc>
              <a:spcBef>
                <a:spcPts val="600"/>
              </a:spcBef>
              <a:spcAft>
                <a:spcPts val="600"/>
              </a:spcAft>
            </a:pPr>
            <a:endParaRPr lang="es-MX" sz="2200" dirty="0">
              <a:latin typeface="Arial" panose="020B0604020202020204" pitchFamily="34" charset="0"/>
              <a:cs typeface="Arial" panose="020B0604020202020204" pitchFamily="34" charset="0"/>
            </a:endParaRPr>
          </a:p>
          <a:p>
            <a:pPr marL="627063" lvl="0" indent="273050">
              <a:buFont typeface="+mj-lt"/>
              <a:buAutoNum type="alphaLcPeriod"/>
            </a:pPr>
            <a:endParaRPr lang="en-US" dirty="0">
              <a:latin typeface="Arial" panose="020B0604020202020204" pitchFamily="34" charset="0"/>
              <a:cs typeface="Arial" panose="020B0604020202020204" pitchFamily="34" charset="0"/>
            </a:endParaRPr>
          </a:p>
          <a:p>
            <a:pPr marL="112713" algn="just"/>
            <a:endParaRPr lang="en-US" sz="2200" dirty="0">
              <a:latin typeface="Arial" panose="020B0604020202020204" pitchFamily="34" charset="0"/>
              <a:cs typeface="Arial" panose="020B0604020202020204" pitchFamily="34" charset="0"/>
            </a:endParaRPr>
          </a:p>
        </p:txBody>
      </p:sp>
      <p:sp>
        <p:nvSpPr>
          <p:cNvPr id="7"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2531399"/>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166950"/>
            <a:ext cx="11782697" cy="5564776"/>
          </a:xfrm>
          <a:prstGeom prst="rect">
            <a:avLst/>
          </a:prstGeom>
          <a:ln w="38100">
            <a:noFill/>
            <a:prstDash val="sysDash"/>
          </a:ln>
        </p:spPr>
        <p:txBody>
          <a:bodyPr anchor="t"/>
          <a:lstStyle/>
          <a:p>
            <a:pPr marL="342900" indent="-342900" algn="just">
              <a:buFont typeface="Arial" panose="020B0604020202020204" pitchFamily="34" charset="0"/>
              <a:buChar char="•"/>
            </a:pPr>
            <a:endParaRPr lang="es-MX" sz="2300" dirty="0">
              <a:latin typeface="Arial" panose="020B0604020202020204" pitchFamily="34" charset="0"/>
              <a:cs typeface="Arial" panose="020B0604020202020204" pitchFamily="34" charset="0"/>
            </a:endParaRPr>
          </a:p>
          <a:p>
            <a:pPr lvl="0" algn="just"/>
            <a:endParaRPr lang="en-US" sz="2300" dirty="0">
              <a:latin typeface="Arial" panose="020B0604020202020204" pitchFamily="34" charset="0"/>
              <a:cs typeface="Arial" panose="020B0604020202020204" pitchFamily="34" charset="0"/>
            </a:endParaRPr>
          </a:p>
        </p:txBody>
      </p:sp>
      <p:sp>
        <p:nvSpPr>
          <p:cNvPr id="7" name="Rectángulo 5"/>
          <p:cNvSpPr/>
          <p:nvPr/>
        </p:nvSpPr>
        <p:spPr>
          <a:xfrm>
            <a:off x="47897" y="16288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
        <p:nvSpPr>
          <p:cNvPr id="2" name="Rectángulo 1"/>
          <p:cNvSpPr/>
          <p:nvPr/>
        </p:nvSpPr>
        <p:spPr>
          <a:xfrm>
            <a:off x="159488" y="1166950"/>
            <a:ext cx="11875758" cy="6280565"/>
          </a:xfrm>
          <a:prstGeom prst="rect">
            <a:avLst/>
          </a:prstGeom>
        </p:spPr>
        <p:txBody>
          <a:bodyPr wrap="square">
            <a:spAutoFit/>
          </a:bodyPr>
          <a:lstStyle/>
          <a:p>
            <a:pPr marL="741363" indent="-557213" algn="just">
              <a:lnSpc>
                <a:spcPct val="107000"/>
              </a:lnSpc>
              <a:spcBef>
                <a:spcPts val="600"/>
              </a:spcBef>
              <a:spcAft>
                <a:spcPts val="600"/>
              </a:spcAft>
            </a:pPr>
            <a:r>
              <a:rPr lang="es-MX" sz="2200" b="1" dirty="0" smtClean="0">
                <a:latin typeface="Arial" panose="020B0604020202020204" pitchFamily="34" charset="0"/>
                <a:cs typeface="Arial" panose="020B0604020202020204" pitchFamily="34" charset="0"/>
              </a:rPr>
              <a:t>16. Incrementar </a:t>
            </a:r>
            <a:r>
              <a:rPr lang="es-MX" sz="2200" b="1" dirty="0">
                <a:latin typeface="Arial" panose="020B0604020202020204" pitchFamily="34" charset="0"/>
                <a:cs typeface="Arial" panose="020B0604020202020204" pitchFamily="34" charset="0"/>
              </a:rPr>
              <a:t>las exportaciones de bienes y servicios, y para ello priorizar la recuperación de los servicios turísticos, explotar todas las potencialidades de los servicios </a:t>
            </a:r>
            <a:r>
              <a:rPr lang="es-MX" sz="2200" b="1" dirty="0" smtClean="0">
                <a:latin typeface="Arial" panose="020B0604020202020204" pitchFamily="34" charset="0"/>
                <a:cs typeface="Arial" panose="020B0604020202020204" pitchFamily="34" charset="0"/>
              </a:rPr>
              <a:t>profesionales.</a:t>
            </a:r>
          </a:p>
          <a:p>
            <a:pPr marL="630238" indent="-446088" algn="just">
              <a:lnSpc>
                <a:spcPct val="107000"/>
              </a:lnSpc>
              <a:spcBef>
                <a:spcPts val="600"/>
              </a:spcBef>
              <a:spcAft>
                <a:spcPts val="600"/>
              </a:spcAft>
            </a:pPr>
            <a:r>
              <a:rPr lang="es-MX" sz="2200" b="1" dirty="0" smtClean="0">
                <a:latin typeface="Arial" panose="020B0604020202020204" pitchFamily="34" charset="0"/>
                <a:cs typeface="Arial" panose="020B0604020202020204" pitchFamily="34" charset="0"/>
              </a:rPr>
              <a:t>17. Aumentar</a:t>
            </a:r>
            <a:r>
              <a:rPr lang="es-VE" sz="2200" b="1" dirty="0" smtClean="0">
                <a:latin typeface="Arial" panose="020B0604020202020204" pitchFamily="34" charset="0"/>
                <a:cs typeface="Arial" panose="020B0604020202020204" pitchFamily="34" charset="0"/>
              </a:rPr>
              <a:t> </a:t>
            </a:r>
            <a:r>
              <a:rPr lang="es-VE" sz="2200" b="1" dirty="0">
                <a:latin typeface="Arial" panose="020B0604020202020204" pitchFamily="34" charset="0"/>
                <a:cs typeface="Arial" panose="020B0604020202020204" pitchFamily="34" charset="0"/>
              </a:rPr>
              <a:t>la participación de la inversión extranjera, priorizando la producción de alimentos y la transformación de la matriz energética; incorporar nuevas inversiones relacionadas con el incremento de las </a:t>
            </a:r>
            <a:r>
              <a:rPr lang="es-VE" sz="2200" b="1" dirty="0" smtClean="0">
                <a:latin typeface="Arial" panose="020B0604020202020204" pitchFamily="34" charset="0"/>
                <a:cs typeface="Arial" panose="020B0604020202020204" pitchFamily="34" charset="0"/>
              </a:rPr>
              <a:t>Fuentes Renovables de Energía, </a:t>
            </a:r>
            <a:r>
              <a:rPr lang="es-VE" sz="2200" b="1" dirty="0">
                <a:latin typeface="Arial" panose="020B0604020202020204" pitchFamily="34" charset="0"/>
                <a:cs typeface="Arial" panose="020B0604020202020204" pitchFamily="34" charset="0"/>
              </a:rPr>
              <a:t>en lo que se avanza en las negociaciones en proyectos </a:t>
            </a:r>
            <a:r>
              <a:rPr lang="es-VE" sz="2200" b="1" dirty="0" smtClean="0">
                <a:latin typeface="Arial" panose="020B0604020202020204" pitchFamily="34" charset="0"/>
                <a:cs typeface="Arial" panose="020B0604020202020204" pitchFamily="34" charset="0"/>
              </a:rPr>
              <a:t>concretos.</a:t>
            </a:r>
          </a:p>
          <a:p>
            <a:pPr marL="685800" indent="-501650" algn="just">
              <a:lnSpc>
                <a:spcPct val="107000"/>
              </a:lnSpc>
              <a:spcBef>
                <a:spcPts val="600"/>
              </a:spcBef>
              <a:spcAft>
                <a:spcPts val="600"/>
              </a:spcAft>
            </a:pPr>
            <a:r>
              <a:rPr lang="es-VE" sz="2200" b="1" dirty="0" smtClean="0">
                <a:latin typeface="Arial" panose="020B0604020202020204" pitchFamily="34" charset="0"/>
                <a:cs typeface="Arial" panose="020B0604020202020204" pitchFamily="34" charset="0"/>
              </a:rPr>
              <a:t>18. Fomentar </a:t>
            </a:r>
            <a:r>
              <a:rPr lang="es-VE" sz="2200" b="1" dirty="0">
                <a:latin typeface="Arial" panose="020B0604020202020204" pitchFamily="34" charset="0"/>
                <a:cs typeface="Arial" panose="020B0604020202020204" pitchFamily="34" charset="0"/>
              </a:rPr>
              <a:t>la generación de nuevos empleos, a partir del desarrollo de nuevas inversiones, recuperación de capacidades y las demandas del desarrollo territorial</a:t>
            </a:r>
            <a:r>
              <a:rPr lang="es-VE" sz="2200" b="1" dirty="0" smtClean="0">
                <a:latin typeface="Arial" panose="020B0604020202020204" pitchFamily="34" charset="0"/>
                <a:cs typeface="Arial" panose="020B0604020202020204" pitchFamily="34" charset="0"/>
              </a:rPr>
              <a:t>. </a:t>
            </a:r>
            <a:endParaRPr lang="es-VE" sz="2200" b="1" dirty="0">
              <a:latin typeface="Arial" panose="020B0604020202020204" pitchFamily="34" charset="0"/>
              <a:cs typeface="Arial" panose="020B0604020202020204" pitchFamily="34" charset="0"/>
            </a:endParaRPr>
          </a:p>
          <a:p>
            <a:pPr marL="528637" lvl="0" indent="-342900" algn="just">
              <a:lnSpc>
                <a:spcPct val="107000"/>
              </a:lnSpc>
              <a:spcBef>
                <a:spcPts val="600"/>
              </a:spcBef>
              <a:spcAft>
                <a:spcPts val="600"/>
              </a:spcAft>
              <a:buFont typeface="Arial" panose="020B0604020202020204" pitchFamily="34" charset="0"/>
              <a:buChar char="•"/>
            </a:pPr>
            <a:r>
              <a:rPr lang="es-VE" sz="2200" dirty="0" smtClean="0">
                <a:latin typeface="Arial" panose="020B0604020202020204" pitchFamily="34" charset="0"/>
                <a:cs typeface="Arial" panose="020B0604020202020204" pitchFamily="34" charset="0"/>
              </a:rPr>
              <a:t>Potenciar </a:t>
            </a:r>
            <a:r>
              <a:rPr lang="es-VE" sz="2200" dirty="0">
                <a:latin typeface="Arial" panose="020B0604020202020204" pitchFamily="34" charset="0"/>
                <a:cs typeface="Arial" panose="020B0604020202020204" pitchFamily="34" charset="0"/>
              </a:rPr>
              <a:t>y sistematizar las </a:t>
            </a:r>
            <a:r>
              <a:rPr lang="es-VE" sz="2200" dirty="0" smtClean="0">
                <a:latin typeface="Arial" panose="020B0604020202020204" pitchFamily="34" charset="0"/>
                <a:cs typeface="Arial" panose="020B0604020202020204" pitchFamily="34" charset="0"/>
              </a:rPr>
              <a:t>ferias </a:t>
            </a:r>
            <a:r>
              <a:rPr lang="es-VE" sz="2200" dirty="0">
                <a:latin typeface="Arial" panose="020B0604020202020204" pitchFamily="34" charset="0"/>
                <a:cs typeface="Arial" panose="020B0604020202020204" pitchFamily="34" charset="0"/>
              </a:rPr>
              <a:t>de </a:t>
            </a:r>
            <a:r>
              <a:rPr lang="es-VE" sz="2200" dirty="0" smtClean="0">
                <a:latin typeface="Arial" panose="020B0604020202020204" pitchFamily="34" charset="0"/>
                <a:cs typeface="Arial" panose="020B0604020202020204" pitchFamily="34" charset="0"/>
              </a:rPr>
              <a:t>empleo mensualmente hasta los Consejos Populares, </a:t>
            </a:r>
            <a:r>
              <a:rPr lang="es-VE" sz="2200" dirty="0">
                <a:latin typeface="Arial" panose="020B0604020202020204" pitchFamily="34" charset="0"/>
                <a:cs typeface="Arial" panose="020B0604020202020204" pitchFamily="34" charset="0"/>
              </a:rPr>
              <a:t>como un método integrado para la gestión de fuerza de trabajo, encaminado a acercar a las personas a las ofertas de empleo y cursos de habilitación, con la participación de todos los actores estatales y no estatales</a:t>
            </a:r>
            <a:r>
              <a:rPr lang="es-VE" sz="2200" dirty="0" smtClean="0">
                <a:latin typeface="Arial" panose="020B0604020202020204" pitchFamily="34" charset="0"/>
                <a:cs typeface="Arial" panose="020B0604020202020204" pitchFamily="34" charset="0"/>
              </a:rPr>
              <a:t>. </a:t>
            </a:r>
            <a:endParaRPr lang="es-VE" sz="900" b="1" dirty="0">
              <a:solidFill>
                <a:srgbClr val="FF0000"/>
              </a:solidFill>
              <a:latin typeface="Arial" panose="020B0604020202020204" pitchFamily="34" charset="0"/>
              <a:cs typeface="Arial" panose="020B0604020202020204" pitchFamily="34" charset="0"/>
            </a:endParaRPr>
          </a:p>
          <a:p>
            <a:pPr marL="714375" indent="-528638" algn="just">
              <a:lnSpc>
                <a:spcPct val="107000"/>
              </a:lnSpc>
              <a:spcBef>
                <a:spcPts val="600"/>
              </a:spcBef>
              <a:spcAft>
                <a:spcPts val="600"/>
              </a:spcAft>
              <a:buFont typeface="+mj-lt"/>
              <a:buAutoNum type="arabicPeriod" startAt="21"/>
            </a:pPr>
            <a:endParaRPr lang="es-ES"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507374"/>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44695" y="549063"/>
            <a:ext cx="11782697" cy="5670601"/>
          </a:xfrm>
          <a:prstGeom prst="rect">
            <a:avLst/>
          </a:prstGeom>
          <a:ln w="38100">
            <a:noFill/>
            <a:prstDash val="sysDash"/>
          </a:ln>
        </p:spPr>
        <p:txBody>
          <a:bodyPr anchor="t"/>
          <a:lstStyle/>
          <a:p>
            <a:pPr lvl="1" indent="-457200" algn="just"/>
            <a:endParaRPr lang="es-MX" sz="2200" b="1" dirty="0" smtClean="0">
              <a:latin typeface="Arial" panose="020B0604020202020204" pitchFamily="34" charset="0"/>
              <a:cs typeface="Arial" panose="020B0604020202020204" pitchFamily="34" charset="0"/>
            </a:endParaRPr>
          </a:p>
          <a:p>
            <a:pPr lvl="1" indent="-457200" algn="just"/>
            <a:r>
              <a:rPr lang="es-MX" sz="2200" b="1" dirty="0" smtClean="0">
                <a:latin typeface="Arial" panose="020B0604020202020204" pitchFamily="34" charset="0"/>
                <a:cs typeface="Arial" panose="020B0604020202020204" pitchFamily="34" charset="0"/>
              </a:rPr>
              <a:t>19. Incentivar </a:t>
            </a:r>
            <a:r>
              <a:rPr lang="es-MX" sz="2200" b="1" dirty="0">
                <a:latin typeface="Arial" panose="020B0604020202020204" pitchFamily="34" charset="0"/>
                <a:cs typeface="Arial" panose="020B0604020202020204" pitchFamily="34" charset="0"/>
              </a:rPr>
              <a:t>la producción </a:t>
            </a:r>
            <a:r>
              <a:rPr lang="es-MX" sz="2200" b="1" dirty="0" smtClean="0">
                <a:latin typeface="Arial" panose="020B0604020202020204" pitchFamily="34" charset="0"/>
                <a:cs typeface="Arial" panose="020B0604020202020204" pitchFamily="34" charset="0"/>
              </a:rPr>
              <a:t>municipal</a:t>
            </a:r>
            <a:r>
              <a:rPr lang="es-MX" sz="2200" b="1" dirty="0">
                <a:latin typeface="Arial" panose="020B0604020202020204" pitchFamily="34" charset="0"/>
                <a:cs typeface="Arial" panose="020B0604020202020204" pitchFamily="34" charset="0"/>
              </a:rPr>
              <a:t>. Fomentar como alternativa para la explotación de las capacidades ociosas en la industria </a:t>
            </a:r>
            <a:r>
              <a:rPr lang="es-MX" sz="2200" b="1" dirty="0" smtClean="0">
                <a:latin typeface="Arial" panose="020B0604020202020204" pitchFamily="34" charset="0"/>
                <a:cs typeface="Arial" panose="020B0604020202020204" pitchFamily="34" charset="0"/>
              </a:rPr>
              <a:t>existente en el municipio, </a:t>
            </a:r>
            <a:r>
              <a:rPr lang="es-MX" sz="2200" b="1" dirty="0">
                <a:latin typeface="Arial" panose="020B0604020202020204" pitchFamily="34" charset="0"/>
                <a:cs typeface="Arial" panose="020B0604020202020204" pitchFamily="34" charset="0"/>
              </a:rPr>
              <a:t>la utilización de contratos de producción cooperada con inversionistas extranjeros y actores económicos no estatales, que aporten financiamiento en divisas o materias </a:t>
            </a:r>
            <a:r>
              <a:rPr lang="es-MX" sz="2200" b="1" dirty="0" smtClean="0">
                <a:latin typeface="Arial" panose="020B0604020202020204" pitchFamily="34" charset="0"/>
                <a:cs typeface="Arial" panose="020B0604020202020204" pitchFamily="34" charset="0"/>
              </a:rPr>
              <a:t>primas, aprovechando para ello los espacios que existen en el territorio. Plazo</a:t>
            </a:r>
            <a:r>
              <a:rPr lang="es-MX" sz="2200" b="1" dirty="0">
                <a:latin typeface="Arial" panose="020B0604020202020204" pitchFamily="34" charset="0"/>
                <a:cs typeface="Arial" panose="020B0604020202020204" pitchFamily="34" charset="0"/>
              </a:rPr>
              <a:t>: Durante el 2024</a:t>
            </a:r>
            <a:r>
              <a:rPr lang="es-MX" sz="2200" b="1" dirty="0" smtClean="0">
                <a:latin typeface="Arial" panose="020B0604020202020204" pitchFamily="34" charset="0"/>
                <a:cs typeface="Arial" panose="020B0604020202020204" pitchFamily="34" charset="0"/>
              </a:rPr>
              <a:t>. </a:t>
            </a:r>
          </a:p>
          <a:p>
            <a:pPr lvl="1" indent="-7938" algn="just">
              <a:buFont typeface="Wingdings" panose="05000000000000000000" pitchFamily="2" charset="2"/>
              <a:buChar char="Ø"/>
            </a:pPr>
            <a:r>
              <a:rPr lang="es-MX" sz="2200" b="1" dirty="0" smtClean="0">
                <a:latin typeface="Arial" panose="020B0604020202020204" pitchFamily="34" charset="0"/>
                <a:cs typeface="Arial" panose="020B0604020202020204" pitchFamily="34" charset="0"/>
              </a:rPr>
              <a:t>        </a:t>
            </a:r>
            <a:r>
              <a:rPr lang="es-MX" sz="2200" dirty="0" smtClean="0">
                <a:latin typeface="Arial" panose="020B0604020202020204" pitchFamily="34" charset="0"/>
                <a:cs typeface="Arial" panose="020B0604020202020204" pitchFamily="34" charset="0"/>
              </a:rPr>
              <a:t>Puesta en marcha de la Fábrica de panqué</a:t>
            </a:r>
          </a:p>
          <a:p>
            <a:pPr lvl="1" indent="-7938" algn="just">
              <a:buFont typeface="Wingdings" panose="05000000000000000000" pitchFamily="2" charset="2"/>
              <a:buChar char="Ø"/>
            </a:pPr>
            <a:r>
              <a:rPr lang="es-MX" sz="2200" dirty="0">
                <a:latin typeface="Arial" panose="020B0604020202020204" pitchFamily="34" charset="0"/>
                <a:cs typeface="Arial" panose="020B0604020202020204" pitchFamily="34" charset="0"/>
              </a:rPr>
              <a:t> </a:t>
            </a:r>
            <a:r>
              <a:rPr lang="es-MX" sz="2200" dirty="0" smtClean="0">
                <a:latin typeface="Arial" panose="020B0604020202020204" pitchFamily="34" charset="0"/>
                <a:cs typeface="Arial" panose="020B0604020202020204" pitchFamily="34" charset="0"/>
              </a:rPr>
              <a:t>       Presentar la propuesta del Centro de Elaboración </a:t>
            </a:r>
          </a:p>
          <a:p>
            <a:pPr marL="446088" lvl="1" indent="-446088" algn="just">
              <a:buFont typeface="+mj-lt"/>
              <a:buAutoNum type="arabicPeriod" startAt="24"/>
            </a:pPr>
            <a:endParaRPr lang="es-MX" sz="800" b="1" dirty="0" smtClean="0">
              <a:latin typeface="Arial" panose="020B0604020202020204" pitchFamily="34" charset="0"/>
              <a:cs typeface="Arial" panose="020B0604020202020204" pitchFamily="34" charset="0"/>
            </a:endParaRPr>
          </a:p>
          <a:p>
            <a:pPr lvl="1" indent="-457200" algn="just"/>
            <a:r>
              <a:rPr lang="es-MX" sz="2200" b="1" dirty="0" smtClean="0">
                <a:latin typeface="Arial" panose="020B0604020202020204" pitchFamily="34" charset="0"/>
                <a:cs typeface="Arial" panose="020B0604020202020204" pitchFamily="34" charset="0"/>
              </a:rPr>
              <a:t>20. Garantizar </a:t>
            </a:r>
            <a:r>
              <a:rPr lang="es-MX" sz="2200" b="1" dirty="0">
                <a:latin typeface="Arial" panose="020B0604020202020204" pitchFamily="34" charset="0"/>
                <a:cs typeface="Arial" panose="020B0604020202020204" pitchFamily="34" charset="0"/>
              </a:rPr>
              <a:t>el uso racional de la tierra, e incrementar la producción </a:t>
            </a:r>
            <a:r>
              <a:rPr lang="es-MX" sz="2200" b="1" dirty="0" smtClean="0">
                <a:latin typeface="Arial" panose="020B0604020202020204" pitchFamily="34" charset="0"/>
                <a:cs typeface="Arial" panose="020B0604020202020204" pitchFamily="34" charset="0"/>
              </a:rPr>
              <a:t>de </a:t>
            </a:r>
            <a:r>
              <a:rPr lang="es-MX" sz="2200" b="1" dirty="0">
                <a:latin typeface="Arial" panose="020B0604020202020204" pitchFamily="34" charset="0"/>
                <a:cs typeface="Arial" panose="020B0604020202020204" pitchFamily="34" charset="0"/>
              </a:rPr>
              <a:t>alimentos. </a:t>
            </a:r>
            <a:r>
              <a:rPr lang="es-MX" sz="2200" b="1" dirty="0" smtClean="0">
                <a:latin typeface="Arial" panose="020B0604020202020204" pitchFamily="34" charset="0"/>
                <a:cs typeface="Arial" panose="020B0604020202020204" pitchFamily="34" charset="0"/>
              </a:rPr>
              <a:t>Responsable: MINAG. Participa: MINAL. Plazo</a:t>
            </a:r>
            <a:r>
              <a:rPr lang="es-MX" sz="2200" b="1" dirty="0">
                <a:latin typeface="Arial" panose="020B0604020202020204" pitchFamily="34" charset="0"/>
                <a:cs typeface="Arial" panose="020B0604020202020204" pitchFamily="34" charset="0"/>
              </a:rPr>
              <a:t>: Durante el </a:t>
            </a:r>
            <a:r>
              <a:rPr lang="es-MX" sz="2200" b="1" dirty="0" smtClean="0">
                <a:latin typeface="Arial" panose="020B0604020202020204" pitchFamily="34" charset="0"/>
                <a:cs typeface="Arial" panose="020B0604020202020204" pitchFamily="34" charset="0"/>
              </a:rPr>
              <a:t>2024.</a:t>
            </a:r>
          </a:p>
          <a:p>
            <a:pPr marL="0" lvl="1" algn="just"/>
            <a:r>
              <a:rPr lang="es-MX" sz="2200" dirty="0">
                <a:latin typeface="Arial" panose="020B0604020202020204" pitchFamily="34" charset="0"/>
                <a:cs typeface="Arial" panose="020B0604020202020204" pitchFamily="34" charset="0"/>
              </a:rPr>
              <a:t>Depurar la totalidad de las tierras entregadas en </a:t>
            </a:r>
            <a:r>
              <a:rPr lang="es-MX" sz="2200" dirty="0" smtClean="0">
                <a:latin typeface="Arial" panose="020B0604020202020204" pitchFamily="34" charset="0"/>
                <a:cs typeface="Arial" panose="020B0604020202020204" pitchFamily="34" charset="0"/>
              </a:rPr>
              <a:t>usufructo </a:t>
            </a:r>
            <a:r>
              <a:rPr lang="es-MX" sz="2200" b="1" dirty="0" smtClean="0">
                <a:latin typeface="Arial" panose="020B0604020202020204" pitchFamily="34" charset="0"/>
                <a:cs typeface="Arial" panose="020B0604020202020204" pitchFamily="34" charset="0"/>
              </a:rPr>
              <a:t>(2311 Usufructuarios) </a:t>
            </a:r>
            <a:r>
              <a:rPr lang="es-MX" sz="2200" dirty="0">
                <a:latin typeface="Arial" panose="020B0604020202020204" pitchFamily="34" charset="0"/>
                <a:cs typeface="Arial" panose="020B0604020202020204" pitchFamily="34" charset="0"/>
              </a:rPr>
              <a:t>desde el 2008 y el uso que le han dado, el aporte de los usufructuarios en el cumplimiento de los planes acorde a su potencial, comprobar el cumplimiento de la legalidad y las normas de tenencia, fundamentalmente las personas naturales, adoptando las decisiones que correspondan en las que no se explotan bien y existen violaciones. </a:t>
            </a:r>
            <a:r>
              <a:rPr lang="es-MX" sz="2200" b="1" dirty="0" smtClean="0">
                <a:latin typeface="Arial" panose="020B0604020202020204" pitchFamily="34" charset="0"/>
                <a:cs typeface="Arial" panose="020B0604020202020204" pitchFamily="34" charset="0"/>
              </a:rPr>
              <a:t>9441 Ha. de tierras ociosas</a:t>
            </a:r>
          </a:p>
          <a:p>
            <a:pPr marL="446088" lvl="1" indent="-446088" algn="just">
              <a:buFont typeface="+mj-lt"/>
              <a:buAutoNum type="romanLcPeriod" startAt="24"/>
            </a:pPr>
            <a:endParaRPr lang="en-US" sz="800" b="1" dirty="0">
              <a:latin typeface="Arial" panose="020B0604020202020204" pitchFamily="34" charset="0"/>
              <a:cs typeface="Arial" panose="020B0604020202020204" pitchFamily="34" charset="0"/>
            </a:endParaRPr>
          </a:p>
          <a:p>
            <a:pPr algn="just"/>
            <a:endParaRPr lang="en-US" sz="1200" dirty="0"/>
          </a:p>
        </p:txBody>
      </p:sp>
      <p:sp>
        <p:nvSpPr>
          <p:cNvPr id="7"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903097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97205" y="1132116"/>
            <a:ext cx="11782697" cy="5564776"/>
          </a:xfrm>
          <a:prstGeom prst="rect">
            <a:avLst/>
          </a:prstGeom>
          <a:ln w="38100">
            <a:noFill/>
            <a:prstDash val="sysDash"/>
          </a:ln>
        </p:spPr>
        <p:txBody>
          <a:bodyPr anchor="t"/>
          <a:lstStyle/>
          <a:p>
            <a:pPr algn="just"/>
            <a:endParaRPr lang="en-US" sz="1200" dirty="0"/>
          </a:p>
        </p:txBody>
      </p:sp>
      <p:sp>
        <p:nvSpPr>
          <p:cNvPr id="2" name="Rectángulo 1"/>
          <p:cNvSpPr/>
          <p:nvPr/>
        </p:nvSpPr>
        <p:spPr>
          <a:xfrm>
            <a:off x="542260" y="1311850"/>
            <a:ext cx="11355573" cy="2862322"/>
          </a:xfrm>
          <a:prstGeom prst="rect">
            <a:avLst/>
          </a:prstGeom>
        </p:spPr>
        <p:txBody>
          <a:bodyPr wrap="square">
            <a:spAutoFit/>
          </a:bodyPr>
          <a:lstStyle/>
          <a:p>
            <a:pPr marL="512763" lvl="1" indent="-512763" algn="just"/>
            <a:r>
              <a:rPr lang="es-MX" sz="2200" b="1" dirty="0" smtClean="0">
                <a:solidFill>
                  <a:prstClr val="black"/>
                </a:solidFill>
                <a:latin typeface="Arial" panose="020B0604020202020204" pitchFamily="34" charset="0"/>
                <a:cs typeface="Arial" panose="020B0604020202020204" pitchFamily="34" charset="0"/>
              </a:rPr>
              <a:t>21. Perfeccionar </a:t>
            </a:r>
            <a:r>
              <a:rPr lang="es-MX" sz="2200" b="1" dirty="0">
                <a:solidFill>
                  <a:prstClr val="black"/>
                </a:solidFill>
                <a:latin typeface="Arial" panose="020B0604020202020204" pitchFamily="34" charset="0"/>
                <a:cs typeface="Arial" panose="020B0604020202020204" pitchFamily="34" charset="0"/>
              </a:rPr>
              <a:t>y desarrollar el proceso de contratación con las formas productivas no estatales en la agricultura. Plazo: Febrero 2024.</a:t>
            </a:r>
            <a:r>
              <a:rPr lang="en-US" sz="2200" b="1" dirty="0">
                <a:solidFill>
                  <a:prstClr val="black"/>
                </a:solidFill>
                <a:latin typeface="Arial" panose="020B0604020202020204" pitchFamily="34" charset="0"/>
                <a:cs typeface="Arial" panose="020B0604020202020204" pitchFamily="34" charset="0"/>
              </a:rPr>
              <a:t> </a:t>
            </a:r>
            <a:endParaRPr lang="en-US" sz="2200" b="1" dirty="0" smtClean="0">
              <a:solidFill>
                <a:prstClr val="black"/>
              </a:solidFill>
              <a:latin typeface="Arial" panose="020B0604020202020204" pitchFamily="34" charset="0"/>
              <a:cs typeface="Arial" panose="020B0604020202020204" pitchFamily="34" charset="0"/>
            </a:endParaRPr>
          </a:p>
          <a:p>
            <a:pPr marL="512763" lvl="1" indent="-512763" algn="just"/>
            <a:endParaRPr lang="en-US" sz="2200" b="1" dirty="0">
              <a:solidFill>
                <a:prstClr val="black"/>
              </a:solidFill>
              <a:latin typeface="Arial" panose="020B0604020202020204" pitchFamily="34" charset="0"/>
              <a:cs typeface="Arial" panose="020B0604020202020204" pitchFamily="34" charset="0"/>
            </a:endParaRPr>
          </a:p>
          <a:p>
            <a:pPr marL="446088" lvl="1" indent="-446088" algn="just">
              <a:buFont typeface="Arial" panose="020B0604020202020204" pitchFamily="34" charset="0"/>
              <a:buChar char="•"/>
            </a:pPr>
            <a:r>
              <a:rPr lang="es-ES" sz="2200" dirty="0">
                <a:solidFill>
                  <a:prstClr val="black"/>
                </a:solidFill>
                <a:latin typeface="Arial" panose="020B0604020202020204" pitchFamily="34" charset="0"/>
                <a:cs typeface="Arial" panose="020B0604020202020204" pitchFamily="34" charset="0"/>
              </a:rPr>
              <a:t>Concluir el proceso de contratación de las producciones agropecuarias para el año 2024 que respalden las cifras aprobadas en el plan de la economía. </a:t>
            </a:r>
            <a:r>
              <a:rPr lang="es-MX" sz="2200" dirty="0">
                <a:solidFill>
                  <a:prstClr val="black"/>
                </a:solidFill>
                <a:latin typeface="Arial" panose="020B0604020202020204" pitchFamily="34" charset="0"/>
                <a:cs typeface="Arial" panose="020B0604020202020204" pitchFamily="34" charset="0"/>
              </a:rPr>
              <a:t> </a:t>
            </a:r>
            <a:endParaRPr lang="en-US" sz="2200" dirty="0">
              <a:solidFill>
                <a:prstClr val="black"/>
              </a:solidFill>
              <a:latin typeface="Arial" panose="020B0604020202020204" pitchFamily="34" charset="0"/>
              <a:cs typeface="Arial" panose="020B0604020202020204" pitchFamily="34" charset="0"/>
            </a:endParaRPr>
          </a:p>
          <a:p>
            <a:pPr marL="512763" lvl="1" indent="-512763" algn="just"/>
            <a:endParaRPr lang="es-MX" sz="2200" b="1" dirty="0">
              <a:latin typeface="Arial" panose="020B0604020202020204" pitchFamily="34" charset="0"/>
              <a:cs typeface="Arial" panose="020B0604020202020204" pitchFamily="34" charset="0"/>
            </a:endParaRPr>
          </a:p>
          <a:p>
            <a:pPr marL="512763" lvl="1" indent="-512763" algn="just">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420 Tn carne</a:t>
            </a:r>
          </a:p>
          <a:p>
            <a:pPr marL="512763" lvl="1" indent="-512763" algn="just">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1 </a:t>
            </a:r>
            <a:r>
              <a:rPr lang="en-US" sz="2400" dirty="0" err="1" smtClean="0">
                <a:latin typeface="Arial" panose="020B0604020202020204" pitchFamily="34" charset="0"/>
                <a:cs typeface="Arial" panose="020B0604020202020204" pitchFamily="34" charset="0"/>
              </a:rPr>
              <a:t>millón</a:t>
            </a:r>
            <a:r>
              <a:rPr lang="en-US" sz="2400" dirty="0" smtClean="0">
                <a:latin typeface="Arial" panose="020B0604020202020204" pitchFamily="34" charset="0"/>
                <a:cs typeface="Arial" panose="020B0604020202020204" pitchFamily="34" charset="0"/>
              </a:rPr>
              <a:t> 285 mil </a:t>
            </a:r>
            <a:r>
              <a:rPr lang="en-US" sz="2400" dirty="0" err="1" smtClean="0">
                <a:latin typeface="Arial" panose="020B0604020202020204" pitchFamily="34" charset="0"/>
                <a:cs typeface="Arial" panose="020B0604020202020204" pitchFamily="34" charset="0"/>
              </a:rPr>
              <a:t>litros</a:t>
            </a:r>
            <a:r>
              <a:rPr lang="en-US" sz="2400" dirty="0" smtClean="0">
                <a:latin typeface="Arial" panose="020B0604020202020204" pitchFamily="34" charset="0"/>
                <a:cs typeface="Arial" panose="020B0604020202020204" pitchFamily="34" charset="0"/>
              </a:rPr>
              <a:t> de </a:t>
            </a:r>
            <a:r>
              <a:rPr lang="en-US" sz="2400" dirty="0" err="1" smtClean="0">
                <a:latin typeface="Arial" panose="020B0604020202020204" pitchFamily="34" charset="0"/>
                <a:cs typeface="Arial" panose="020B0604020202020204" pitchFamily="34" charset="0"/>
              </a:rPr>
              <a:t>leche</a:t>
            </a:r>
            <a:endParaRPr lang="en-US" sz="2400" dirty="0">
              <a:latin typeface="Arial" panose="020B0604020202020204" pitchFamily="34" charset="0"/>
              <a:cs typeface="Arial" panose="020B0604020202020204" pitchFamily="34" charset="0"/>
            </a:endParaRPr>
          </a:p>
        </p:txBody>
      </p:sp>
      <p:sp>
        <p:nvSpPr>
          <p:cNvPr id="8"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825028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upo 4"/>
          <p:cNvGrpSpPr/>
          <p:nvPr/>
        </p:nvGrpSpPr>
        <p:grpSpPr>
          <a:xfrm>
            <a:off x="0" y="26448"/>
            <a:ext cx="12219240" cy="975038"/>
            <a:chOff x="-15240" y="0"/>
            <a:chExt cx="12219240" cy="670561"/>
          </a:xfrm>
          <a:noFill/>
        </p:grpSpPr>
        <p:sp>
          <p:nvSpPr>
            <p:cNvPr id="27" name="Rectángulo 5"/>
            <p:cNvSpPr/>
            <p:nvPr/>
          </p:nvSpPr>
          <p:spPr>
            <a:xfrm>
              <a:off x="0" y="0"/>
              <a:ext cx="12192000" cy="6705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cxnSp>
          <p:nvCxnSpPr>
            <p:cNvPr id="33" name="Conector recto 6"/>
            <p:cNvCxnSpPr/>
            <p:nvPr/>
          </p:nvCxnSpPr>
          <p:spPr>
            <a:xfrm>
              <a:off x="-15240" y="670560"/>
              <a:ext cx="12204000" cy="0"/>
            </a:xfrm>
            <a:prstGeom prst="line">
              <a:avLst/>
            </a:prstGeom>
            <a:grpFill/>
            <a:ln w="1143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7"/>
            <p:cNvCxnSpPr/>
            <p:nvPr/>
          </p:nvCxnSpPr>
          <p:spPr>
            <a:xfrm flipV="1">
              <a:off x="0" y="670560"/>
              <a:ext cx="12204000" cy="1"/>
            </a:xfrm>
            <a:prstGeom prst="line">
              <a:avLst/>
            </a:prstGeom>
            <a:grpFill/>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ángulo 12"/>
          <p:cNvSpPr/>
          <p:nvPr/>
        </p:nvSpPr>
        <p:spPr>
          <a:xfrm>
            <a:off x="219891" y="1137683"/>
            <a:ext cx="11782697" cy="5553403"/>
          </a:xfrm>
          <a:prstGeom prst="rect">
            <a:avLst/>
          </a:prstGeom>
          <a:ln w="38100">
            <a:noFill/>
            <a:prstDash val="sysDash"/>
          </a:ln>
        </p:spPr>
        <p:txBody>
          <a:bodyPr anchor="t"/>
          <a:lstStyle/>
          <a:p>
            <a:pPr marL="457200" lvl="0" indent="-457200" algn="just">
              <a:buFont typeface="+mj-lt"/>
              <a:buAutoNum type="arabicPeriod"/>
            </a:pPr>
            <a:r>
              <a:rPr lang="es-MX" sz="2400" b="1" dirty="0">
                <a:latin typeface="Arial" panose="020B0604020202020204" pitchFamily="34" charset="0"/>
                <a:cs typeface="Arial" panose="020B0604020202020204" pitchFamily="34" charset="0"/>
              </a:rPr>
              <a:t>Avanzar en la implementación del Programa de Estabilización Macroeconómica.  </a:t>
            </a:r>
            <a:endParaRPr lang="es-VE" sz="1000" b="1" dirty="0">
              <a:latin typeface="Arial" panose="020B0604020202020204" pitchFamily="34" charset="0"/>
              <a:cs typeface="Arial" panose="020B0604020202020204" pitchFamily="34" charset="0"/>
            </a:endParaRPr>
          </a:p>
          <a:p>
            <a:pPr marL="457200" indent="-457200" algn="just">
              <a:buFont typeface="+mj-lt"/>
              <a:buAutoNum type="alphaLcPeriod"/>
            </a:pPr>
            <a:r>
              <a:rPr lang="es-ES" sz="2400" b="1" dirty="0" smtClean="0">
                <a:latin typeface="Arial" panose="020B0604020202020204" pitchFamily="34" charset="0"/>
                <a:cs typeface="Arial" panose="020B0604020202020204" pitchFamily="34" charset="0"/>
              </a:rPr>
              <a:t>Reducción </a:t>
            </a:r>
            <a:r>
              <a:rPr lang="es-ES" sz="2400" b="1" dirty="0">
                <a:latin typeface="Arial" panose="020B0604020202020204" pitchFamily="34" charset="0"/>
                <a:cs typeface="Arial" panose="020B0604020202020204" pitchFamily="34" charset="0"/>
              </a:rPr>
              <a:t>del déficit fiscal del Presupuesto del Estado mediante el incremento de ingresos y reducción de gastos</a:t>
            </a:r>
            <a:r>
              <a:rPr lang="es-ES" sz="2400" b="1" dirty="0" smtClean="0">
                <a:latin typeface="Arial" panose="020B0604020202020204" pitchFamily="34" charset="0"/>
                <a:cs typeface="Arial" panose="020B0604020202020204" pitchFamily="34" charset="0"/>
              </a:rPr>
              <a:t>.</a:t>
            </a:r>
            <a:endParaRPr lang="es-ES" sz="1400" b="1" dirty="0" smtClean="0">
              <a:latin typeface="Arial" panose="020B0604020202020204" pitchFamily="34" charset="0"/>
              <a:cs typeface="Arial" panose="020B0604020202020204" pitchFamily="34" charset="0"/>
            </a:endParaRPr>
          </a:p>
          <a:p>
            <a:pPr marL="542925" indent="-180975" algn="just">
              <a:buFont typeface="Arial" panose="020B0604020202020204" pitchFamily="34" charset="0"/>
              <a:buChar char="•"/>
              <a:tabLst>
                <a:tab pos="446088" algn="l"/>
              </a:tabLst>
            </a:pPr>
            <a:r>
              <a:rPr lang="es-ES" sz="2400" dirty="0">
                <a:latin typeface="Arial" panose="020B0604020202020204" pitchFamily="34" charset="0"/>
                <a:cs typeface="Arial" panose="020B0604020202020204" pitchFamily="34" charset="0"/>
              </a:rPr>
              <a:t>Identificar todas las reservas para incrementar los ingresos que tributen al presupuesto del municipio, diseñando mecanismo de gestión y control de deuda tributaria, eliminación de indisciplinas y evasión fiscal</a:t>
            </a:r>
            <a:r>
              <a:rPr lang="es-ES" sz="2400" dirty="0" smtClean="0">
                <a:latin typeface="Arial" panose="020B0604020202020204" pitchFamily="34" charset="0"/>
                <a:cs typeface="Arial" panose="020B0604020202020204" pitchFamily="34" charset="0"/>
              </a:rPr>
              <a:t>.</a:t>
            </a:r>
          </a:p>
          <a:p>
            <a:pPr marL="361950" algn="just">
              <a:tabLst>
                <a:tab pos="446088" algn="l"/>
              </a:tabLst>
            </a:pPr>
            <a:r>
              <a:rPr lang="es-ES" sz="2400" dirty="0" smtClean="0">
                <a:latin typeface="Arial" panose="020B0604020202020204" pitchFamily="34" charset="0"/>
                <a:cs typeface="Arial" panose="020B0604020202020204" pitchFamily="34" charset="0"/>
              </a:rPr>
              <a:t>- Cumplimiento del plan de fiscalización de la ONAT e incrementar las acciones planificadas.</a:t>
            </a:r>
          </a:p>
          <a:p>
            <a:pPr marL="361950" algn="just">
              <a:tabLst>
                <a:tab pos="446088" algn="l"/>
              </a:tabLst>
            </a:pPr>
            <a:r>
              <a:rPr lang="es-ES" sz="2400" dirty="0" smtClean="0">
                <a:latin typeface="Arial" panose="020B0604020202020204" pitchFamily="34" charset="0"/>
                <a:cs typeface="Arial" panose="020B0604020202020204" pitchFamily="34" charset="0"/>
              </a:rPr>
              <a:t>- Cronogramas de despacho semanal con la ONAT para dar seguimiento al cumplimiento de la recaudación y eliminación de indisciplinas.</a:t>
            </a:r>
            <a:endParaRPr lang="es-ES" sz="2400" dirty="0">
              <a:latin typeface="Arial" panose="020B0604020202020204" pitchFamily="34" charset="0"/>
              <a:cs typeface="Arial" panose="020B0604020202020204" pitchFamily="34" charset="0"/>
            </a:endParaRPr>
          </a:p>
          <a:p>
            <a:pPr marL="542925" indent="-180975" algn="just">
              <a:buFont typeface="Arial" panose="020B0604020202020204" pitchFamily="34" charset="0"/>
              <a:buChar char="•"/>
              <a:tabLst>
                <a:tab pos="446088" algn="l"/>
              </a:tabLst>
            </a:pPr>
            <a:r>
              <a:rPr lang="es-ES" sz="2400" dirty="0" smtClean="0">
                <a:latin typeface="Arial" panose="020B0604020202020204" pitchFamily="34" charset="0"/>
                <a:cs typeface="Arial" panose="020B0604020202020204" pitchFamily="34" charset="0"/>
              </a:rPr>
              <a:t>Controlar el </a:t>
            </a:r>
            <a:r>
              <a:rPr lang="es-ES" sz="2400" dirty="0">
                <a:latin typeface="Arial" panose="020B0604020202020204" pitchFamily="34" charset="0"/>
                <a:cs typeface="Arial" panose="020B0604020202020204" pitchFamily="34" charset="0"/>
              </a:rPr>
              <a:t>ahorro de determinados gastos que no son imprescindibles</a:t>
            </a:r>
            <a:r>
              <a:rPr lang="es-ES" sz="2400" dirty="0" smtClean="0">
                <a:latin typeface="Arial" panose="020B0604020202020204" pitchFamily="34" charset="0"/>
                <a:cs typeface="Arial" panose="020B0604020202020204" pitchFamily="34" charset="0"/>
              </a:rPr>
              <a:t>.</a:t>
            </a:r>
          </a:p>
          <a:p>
            <a:pPr marL="361950" algn="just">
              <a:tabLst>
                <a:tab pos="446088" algn="l"/>
              </a:tabLst>
            </a:pPr>
            <a:r>
              <a:rPr lang="es-ES" sz="2400" dirty="0" smtClean="0">
                <a:latin typeface="Arial" panose="020B0604020202020204" pitchFamily="34" charset="0"/>
                <a:cs typeface="Arial" panose="020B0604020202020204" pitchFamily="34" charset="0"/>
              </a:rPr>
              <a:t>- Revisar y evaluar mensualmente el cumplimiento de los gastos de las U/P y empresas de subordinación local desde la dirección de Finanzas y Precios y la Plenaria Económica.</a:t>
            </a:r>
          </a:p>
          <a:p>
            <a:pPr marL="361950" algn="just">
              <a:tabLst>
                <a:tab pos="446088" algn="l"/>
              </a:tabLst>
            </a:pPr>
            <a:endParaRPr lang="es-ES"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s-ES" sz="2200" b="1" dirty="0" smtClean="0">
              <a:latin typeface="Arial" panose="020B0604020202020204" pitchFamily="34" charset="0"/>
              <a:cs typeface="Arial" panose="020B0604020202020204" pitchFamily="34" charset="0"/>
            </a:endParaRPr>
          </a:p>
          <a:p>
            <a:pPr algn="just"/>
            <a:endParaRPr lang="es-ES" sz="2200" b="1" dirty="0">
              <a:latin typeface="Arial" panose="020B0604020202020204" pitchFamily="34" charset="0"/>
              <a:cs typeface="Arial" panose="020B0604020202020204" pitchFamily="34" charset="0"/>
            </a:endParaRPr>
          </a:p>
          <a:p>
            <a:pPr lvl="0" algn="just"/>
            <a:endParaRPr lang="es-VE" sz="2200" dirty="0">
              <a:latin typeface="Arial" panose="020B0604020202020204" pitchFamily="34" charset="0"/>
              <a:cs typeface="Arial" panose="020B0604020202020204" pitchFamily="34" charset="0"/>
            </a:endParaRPr>
          </a:p>
          <a:p>
            <a:pPr lvl="0" algn="just"/>
            <a:endParaRPr lang="es-VE" sz="2200" b="1" dirty="0" smtClean="0">
              <a:latin typeface="Arial" panose="020B0604020202020204" pitchFamily="34" charset="0"/>
              <a:cs typeface="Arial" panose="020B0604020202020204" pitchFamily="34" charset="0"/>
            </a:endParaRPr>
          </a:p>
          <a:p>
            <a:pPr marL="457200" lvl="0" indent="-457200" algn="just">
              <a:buFont typeface="+mj-lt"/>
              <a:buAutoNum type="arabicPeriod"/>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7141989"/>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44695" y="659555"/>
            <a:ext cx="11782697" cy="5389999"/>
          </a:xfrm>
          <a:prstGeom prst="rect">
            <a:avLst/>
          </a:prstGeom>
          <a:ln w="38100">
            <a:noFill/>
            <a:prstDash val="sysDash"/>
          </a:ln>
        </p:spPr>
        <p:txBody>
          <a:bodyPr anchor="t"/>
          <a:lstStyle/>
          <a:p>
            <a:pPr>
              <a:defRPr/>
            </a:pPr>
            <a:r>
              <a:rPr lang="es-MX" sz="2200" b="1" dirty="0" smtClean="0">
                <a:latin typeface="Arial" panose="020B0604020202020204" pitchFamily="34" charset="0"/>
                <a:cs typeface="Arial" panose="020B0604020202020204" pitchFamily="34" charset="0"/>
              </a:rPr>
              <a:t>22. Consolidar </a:t>
            </a:r>
            <a:r>
              <a:rPr lang="es-MX" sz="2200" b="1" dirty="0">
                <a:latin typeface="Arial" panose="020B0604020202020204" pitchFamily="34" charset="0"/>
                <a:cs typeface="Arial" panose="020B0604020202020204" pitchFamily="34" charset="0"/>
              </a:rPr>
              <a:t>el proceso de </a:t>
            </a:r>
            <a:r>
              <a:rPr lang="es-MX" sz="2200" b="1" dirty="0" smtClean="0">
                <a:latin typeface="Arial" panose="020B0604020202020204" pitchFamily="34" charset="0"/>
                <a:cs typeface="Arial" panose="020B0604020202020204" pitchFamily="34" charset="0"/>
              </a:rPr>
              <a:t>bancarización.</a:t>
            </a:r>
          </a:p>
          <a:p>
            <a:pPr>
              <a:defRPr/>
            </a:pPr>
            <a:r>
              <a:rPr lang="es-MX" sz="2400" dirty="0" smtClean="0">
                <a:latin typeface="Arial" panose="020B0604020202020204" pitchFamily="34" charset="0"/>
                <a:cs typeface="Arial" panose="020B0604020202020204" pitchFamily="34" charset="0"/>
              </a:rPr>
              <a:t>Realizar las ferias tecnológicas con carácter mensual y la participación de todos los actores económicos que inciden en el proceso.</a:t>
            </a:r>
          </a:p>
          <a:p>
            <a:pPr>
              <a:defRPr/>
            </a:pPr>
            <a:r>
              <a:rPr lang="es-ES" sz="2400" dirty="0">
                <a:latin typeface="Arial" pitchFamily="34" charset="0"/>
                <a:cs typeface="Arial" pitchFamily="34" charset="0"/>
              </a:rPr>
              <a:t>Lograr que </a:t>
            </a:r>
            <a:r>
              <a:rPr lang="es-ES" sz="2400" dirty="0" smtClean="0">
                <a:latin typeface="Arial" pitchFamily="34" charset="0"/>
                <a:cs typeface="Arial" pitchFamily="34" charset="0"/>
              </a:rPr>
              <a:t>los actores económicos que </a:t>
            </a:r>
            <a:r>
              <a:rPr lang="es-ES" sz="2400" dirty="0">
                <a:latin typeface="Arial" pitchFamily="34" charset="0"/>
                <a:cs typeface="Arial" pitchFamily="34" charset="0"/>
              </a:rPr>
              <a:t>brindan servicio a la población tengan habilitado el pago por </a:t>
            </a:r>
            <a:r>
              <a:rPr lang="es-ES" sz="2400" dirty="0" smtClean="0">
                <a:latin typeface="Arial" pitchFamily="34" charset="0"/>
                <a:cs typeface="Arial" pitchFamily="34" charset="0"/>
              </a:rPr>
              <a:t>pasarelas de pago</a:t>
            </a:r>
            <a:endParaRPr lang="es-MX" sz="2000" dirty="0" smtClean="0">
              <a:latin typeface="Arial" panose="020B0604020202020204" pitchFamily="34" charset="0"/>
              <a:cs typeface="Arial" panose="020B0604020202020204" pitchFamily="34" charset="0"/>
            </a:endParaRPr>
          </a:p>
          <a:p>
            <a:pPr marL="457200" indent="-457200">
              <a:buFont typeface="+mj-lt"/>
              <a:buAutoNum type="arabicPeriod" startAt="28"/>
              <a:defRPr/>
            </a:pPr>
            <a:endParaRPr lang="es-MX" sz="2200" dirty="0" smtClean="0">
              <a:latin typeface="Arial" panose="020B0604020202020204" pitchFamily="34" charset="0"/>
              <a:cs typeface="Arial" panose="020B0604020202020204" pitchFamily="34" charset="0"/>
            </a:endParaRPr>
          </a:p>
          <a:p>
            <a:pPr marL="457200" indent="-457200">
              <a:defRPr/>
            </a:pPr>
            <a:r>
              <a:rPr lang="es-ES" sz="2200" b="1" dirty="0" smtClean="0">
                <a:latin typeface="Arial" panose="020B0604020202020204" pitchFamily="34" charset="0"/>
                <a:cs typeface="Arial" panose="020B0604020202020204" pitchFamily="34" charset="0"/>
              </a:rPr>
              <a:t>23. Continuar </a:t>
            </a:r>
            <a:r>
              <a:rPr lang="es-ES" sz="2200" b="1" dirty="0">
                <a:latin typeface="Arial" panose="020B0604020202020204" pitchFamily="34" charset="0"/>
                <a:cs typeface="Arial" panose="020B0604020202020204" pitchFamily="34" charset="0"/>
              </a:rPr>
              <a:t>la implementación de las medidas para el redimensionamiento del sector presupuestado</a:t>
            </a:r>
            <a:r>
              <a:rPr lang="es-ES" sz="2200" b="1" dirty="0" smtClean="0">
                <a:latin typeface="Arial" panose="020B0604020202020204" pitchFamily="34" charset="0"/>
                <a:cs typeface="Arial" panose="020B0604020202020204" pitchFamily="34" charset="0"/>
              </a:rPr>
              <a:t>. </a:t>
            </a:r>
            <a:endParaRPr lang="es-ES" sz="800" b="1"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Concluir el proceso de desactivación de las unidades presupuestadas que se extinguen, en correspondencia con la estructura aprobada para las </a:t>
            </a:r>
            <a:r>
              <a:rPr lang="es-ES" sz="2200" dirty="0" smtClean="0">
                <a:latin typeface="Arial" panose="020B0604020202020204" pitchFamily="34" charset="0"/>
                <a:cs typeface="Arial" panose="020B0604020202020204" pitchFamily="34" charset="0"/>
              </a:rPr>
              <a:t>Administraciones Locales del Poder Popular.  Responsable: Intendente. </a:t>
            </a:r>
            <a:r>
              <a:rPr lang="es-ES" sz="2200" dirty="0">
                <a:latin typeface="Arial" panose="020B0604020202020204" pitchFamily="34" charset="0"/>
                <a:cs typeface="Arial" panose="020B0604020202020204" pitchFamily="34" charset="0"/>
              </a:rPr>
              <a:t>Plazo: marzo 2024</a:t>
            </a:r>
            <a:r>
              <a:rPr lang="es-ES" sz="2200" dirty="0" smtClean="0">
                <a:latin typeface="Arial" panose="020B0604020202020204" pitchFamily="34" charset="0"/>
                <a:cs typeface="Arial" panose="020B0604020202020204" pitchFamily="34" charset="0"/>
              </a:rPr>
              <a:t>.</a:t>
            </a:r>
          </a:p>
          <a:p>
            <a:pPr marL="342900" lvl="0" indent="-342900" algn="just">
              <a:buFont typeface="Arial" panose="020B0604020202020204" pitchFamily="34" charset="0"/>
              <a:buChar char="•"/>
            </a:pPr>
            <a:endParaRPr lang="es-ES" sz="800"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Presentar las propuestas de modificaciones a lo dispuesto en los decretos 69 y 72 “De las estructuras organizativas en las administraciones provinciales y municipales del Poder Popular”, en correspondencia con el redimensionamiento del sector presupuestado. Responsables: </a:t>
            </a:r>
            <a:r>
              <a:rPr lang="es-ES" sz="2200" dirty="0" smtClean="0">
                <a:latin typeface="Arial" panose="020B0604020202020204" pitchFamily="34" charset="0"/>
                <a:cs typeface="Arial" panose="020B0604020202020204" pitchFamily="34" charset="0"/>
              </a:rPr>
              <a:t>Intendente. </a:t>
            </a:r>
            <a:r>
              <a:rPr lang="es-ES" sz="2200" dirty="0">
                <a:latin typeface="Arial" panose="020B0604020202020204" pitchFamily="34" charset="0"/>
                <a:cs typeface="Arial" panose="020B0604020202020204" pitchFamily="34" charset="0"/>
              </a:rPr>
              <a:t>Plazo: abril 2024</a:t>
            </a:r>
            <a:r>
              <a:rPr lang="es-ES" sz="2200" dirty="0" smtClean="0">
                <a:latin typeface="Arial" panose="020B0604020202020204" pitchFamily="34" charset="0"/>
                <a:cs typeface="Arial" panose="020B0604020202020204" pitchFamily="34" charset="0"/>
              </a:rPr>
              <a:t>.</a:t>
            </a:r>
          </a:p>
          <a:p>
            <a:pPr lvl="0" algn="just"/>
            <a:endParaRPr lang="es-ES" sz="800" dirty="0" smtClean="0">
              <a:latin typeface="Arial" panose="020B0604020202020204" pitchFamily="34" charset="0"/>
              <a:cs typeface="Arial" panose="020B0604020202020204" pitchFamily="34" charset="0"/>
            </a:endParaRPr>
          </a:p>
          <a:p>
            <a:pPr marL="457200" lvl="0" indent="-457200">
              <a:buFont typeface="Arial" pitchFamily="34" charset="0"/>
              <a:buChar char="•"/>
              <a:defRPr/>
            </a:pPr>
            <a:r>
              <a:rPr lang="es-ES" sz="2200" dirty="0" smtClean="0">
                <a:latin typeface="Arial" panose="020B0604020202020204" pitchFamily="34" charset="0"/>
                <a:cs typeface="Arial" panose="020B0604020202020204" pitchFamily="34" charset="0"/>
              </a:rPr>
              <a:t>Evaluar y presentar propuestas para el tránsito de UP a UPTE y sistemas empresariales. Plazo: durante el 2024.</a:t>
            </a:r>
            <a:r>
              <a:rPr lang="es-ES" sz="2200" b="1" dirty="0">
                <a:solidFill>
                  <a:srgbClr val="FF0000"/>
                </a:solidFill>
                <a:latin typeface="Arial" panose="020B0604020202020204" pitchFamily="34" charset="0"/>
                <a:cs typeface="Arial" panose="020B0604020202020204" pitchFamily="34" charset="0"/>
              </a:rPr>
              <a:t> </a:t>
            </a:r>
            <a:endParaRPr lang="es-ES" sz="2200" dirty="0">
              <a:solidFill>
                <a:srgbClr val="FF0000"/>
              </a:solidFill>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endParaRPr lang="es-ES" sz="2200" dirty="0">
              <a:latin typeface="Arial" panose="020B0604020202020204" pitchFamily="34" charset="0"/>
              <a:cs typeface="Arial" panose="020B0604020202020204" pitchFamily="34" charset="0"/>
            </a:endParaRPr>
          </a:p>
          <a:p>
            <a:pPr marL="457200" indent="-457200" algn="just">
              <a:buFont typeface="+mj-lt"/>
              <a:buAutoNum type="arabicPeriod" startAt="28"/>
              <a:defRPr/>
            </a:pPr>
            <a:endParaRPr lang="es-MX" sz="2200" b="1" dirty="0">
              <a:latin typeface="Arial" panose="020B0604020202020204" pitchFamily="34" charset="0"/>
              <a:cs typeface="Arial" panose="020B0604020202020204" pitchFamily="34" charset="0"/>
            </a:endParaRPr>
          </a:p>
          <a:p>
            <a:pPr marL="457200" indent="-457200">
              <a:buFont typeface="+mj-lt"/>
              <a:buAutoNum type="arabicPeriod" startAt="28"/>
              <a:defRPr/>
            </a:pPr>
            <a:endParaRPr lang="es-ES" sz="2200" b="1" dirty="0">
              <a:latin typeface="Arial" panose="020B0604020202020204" pitchFamily="34" charset="0"/>
              <a:cs typeface="Arial" panose="020B0604020202020204" pitchFamily="34" charset="0"/>
            </a:endParaRPr>
          </a:p>
          <a:p>
            <a:pPr marL="712788" lvl="1" indent="-531813">
              <a:buFont typeface="+mj-lt"/>
              <a:buAutoNum type="arabicPeriod" startAt="27"/>
            </a:pPr>
            <a:endParaRPr lang="es-VE" sz="2200" b="1" dirty="0">
              <a:latin typeface="Arial" panose="020B0604020202020204" pitchFamily="34" charset="0"/>
              <a:cs typeface="Arial" panose="020B0604020202020204" pitchFamily="34" charset="0"/>
            </a:endParaRPr>
          </a:p>
          <a:p>
            <a:pPr marL="712788" lvl="1" indent="-531813" algn="just">
              <a:buFont typeface="+mj-lt"/>
              <a:buAutoNum type="arabicPeriod" startAt="27"/>
            </a:pPr>
            <a:endParaRPr lang="es-VE" sz="2200" b="1" dirty="0">
              <a:latin typeface="Arial" panose="020B0604020202020204" pitchFamily="34" charset="0"/>
              <a:cs typeface="Arial" panose="020B0604020202020204" pitchFamily="34" charset="0"/>
            </a:endParaRPr>
          </a:p>
          <a:p>
            <a:pPr algn="just"/>
            <a:endParaRPr lang="en-US" sz="2200" dirty="0">
              <a:latin typeface="Arial" panose="020B0604020202020204" pitchFamily="34" charset="0"/>
              <a:cs typeface="Arial" panose="020B0604020202020204" pitchFamily="34" charset="0"/>
            </a:endParaRPr>
          </a:p>
          <a:p>
            <a:pPr algn="just"/>
            <a:r>
              <a:rPr lang="es-MX" sz="2200" b="1" dirty="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pPr algn="just"/>
            <a:endParaRPr lang="en-US" sz="1200" dirty="0"/>
          </a:p>
        </p:txBody>
      </p:sp>
      <p:sp>
        <p:nvSpPr>
          <p:cNvPr id="7" name="Rectángulo 5"/>
          <p:cNvSpPr/>
          <p:nvPr/>
        </p:nvSpPr>
        <p:spPr>
          <a:xfrm>
            <a:off x="40044" y="51254"/>
            <a:ext cx="12192000" cy="608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547926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97205" y="1132116"/>
            <a:ext cx="11782697" cy="5564776"/>
          </a:xfrm>
          <a:prstGeom prst="rect">
            <a:avLst/>
          </a:prstGeom>
          <a:ln w="38100">
            <a:noFill/>
            <a:prstDash val="sysDash"/>
          </a:ln>
        </p:spPr>
        <p:txBody>
          <a:bodyPr anchor="t"/>
          <a:lstStyle/>
          <a:p>
            <a:pPr algn="just"/>
            <a:endParaRPr lang="en-US" sz="1200" dirty="0"/>
          </a:p>
        </p:txBody>
      </p:sp>
      <p:sp>
        <p:nvSpPr>
          <p:cNvPr id="2" name="Rectángulo 1"/>
          <p:cNvSpPr/>
          <p:nvPr/>
        </p:nvSpPr>
        <p:spPr>
          <a:xfrm>
            <a:off x="451770" y="1460706"/>
            <a:ext cx="11373419" cy="5470728"/>
          </a:xfrm>
          <a:prstGeom prst="rect">
            <a:avLst/>
          </a:prstGeom>
        </p:spPr>
        <p:txBody>
          <a:bodyPr wrap="square">
            <a:spAutoFit/>
          </a:bodyPr>
          <a:lstStyle/>
          <a:p>
            <a:pPr marL="457200" lvl="0" indent="-457200" algn="just">
              <a:lnSpc>
                <a:spcPct val="107000"/>
              </a:lnSpc>
              <a:spcBef>
                <a:spcPts val="600"/>
              </a:spcBef>
              <a:spcAft>
                <a:spcPts val="600"/>
              </a:spcAft>
              <a:defRPr/>
            </a:pPr>
            <a:r>
              <a:rPr lang="es-ES" sz="2200" b="1" dirty="0" smtClean="0">
                <a:latin typeface="Arial" panose="020B0604020202020204" pitchFamily="34" charset="0"/>
                <a:cs typeface="Arial" panose="020B0604020202020204" pitchFamily="34" charset="0"/>
              </a:rPr>
              <a:t>24. El </a:t>
            </a:r>
            <a:r>
              <a:rPr lang="es-ES" sz="2200" b="1" dirty="0">
                <a:latin typeface="Arial" panose="020B0604020202020204" pitchFamily="34" charset="0"/>
                <a:cs typeface="Arial" panose="020B0604020202020204" pitchFamily="34" charset="0"/>
              </a:rPr>
              <a:t>trabajo de los cuadros, los que desarrollan su labor en condiciones no siempre favorables</a:t>
            </a:r>
            <a:r>
              <a:rPr lang="es-ES" sz="2200" b="1" dirty="0" smtClean="0">
                <a:latin typeface="Arial" panose="020B0604020202020204" pitchFamily="34" charset="0"/>
                <a:cs typeface="Arial" panose="020B0604020202020204" pitchFamily="34" charset="0"/>
              </a:rPr>
              <a:t>. El </a:t>
            </a:r>
            <a:r>
              <a:rPr lang="es-ES" sz="2200" b="1" dirty="0">
                <a:latin typeface="Arial" panose="020B0604020202020204" pitchFamily="34" charset="0"/>
                <a:cs typeface="Arial" panose="020B0604020202020204" pitchFamily="34" charset="0"/>
              </a:rPr>
              <a:t>completamiento de la plantilla de los </a:t>
            </a:r>
            <a:r>
              <a:rPr lang="es-ES" sz="2200" b="1" dirty="0" smtClean="0">
                <a:latin typeface="Arial" panose="020B0604020202020204" pitchFamily="34" charset="0"/>
                <a:cs typeface="Arial" panose="020B0604020202020204" pitchFamily="34" charset="0"/>
              </a:rPr>
              <a:t>cuadros. La </a:t>
            </a:r>
            <a:r>
              <a:rPr lang="es-ES" sz="2200" b="1" dirty="0">
                <a:latin typeface="Arial" panose="020B0604020202020204" pitchFamily="34" charset="0"/>
                <a:cs typeface="Arial" panose="020B0604020202020204" pitchFamily="34" charset="0"/>
              </a:rPr>
              <a:t>selección y adecuada preparación de las </a:t>
            </a:r>
            <a:r>
              <a:rPr lang="es-ES" sz="2200" b="1" dirty="0" smtClean="0">
                <a:latin typeface="Arial" panose="020B0604020202020204" pitchFamily="34" charset="0"/>
                <a:cs typeface="Arial" panose="020B0604020202020204" pitchFamily="34" charset="0"/>
              </a:rPr>
              <a:t>reservas.</a:t>
            </a:r>
          </a:p>
          <a:p>
            <a:pPr algn="just">
              <a:lnSpc>
                <a:spcPct val="107000"/>
              </a:lnSpc>
              <a:spcBef>
                <a:spcPts val="600"/>
              </a:spcBef>
              <a:spcAft>
                <a:spcPts val="600"/>
              </a:spcAft>
            </a:pPr>
            <a:r>
              <a:rPr lang="es-ES" sz="2200" b="1" dirty="0" smtClean="0">
                <a:latin typeface="Arial" panose="020B0604020202020204" pitchFamily="34" charset="0"/>
                <a:cs typeface="Arial" panose="020B0604020202020204" pitchFamily="34" charset="0"/>
              </a:rPr>
              <a:t>25. Continuar la implementación del Programa </a:t>
            </a:r>
            <a:r>
              <a:rPr lang="es-ES" sz="2200" b="1" dirty="0">
                <a:latin typeface="Arial" panose="020B0604020202020204" pitchFamily="34" charset="0"/>
                <a:cs typeface="Arial" panose="020B0604020202020204" pitchFamily="34" charset="0"/>
              </a:rPr>
              <a:t>para la Prevención Social:</a:t>
            </a:r>
          </a:p>
          <a:p>
            <a:pPr marL="342900" indent="-342900" algn="just">
              <a:lnSpc>
                <a:spcPct val="107000"/>
              </a:lnSpc>
              <a:spcBef>
                <a:spcPts val="600"/>
              </a:spcBef>
              <a:spcAft>
                <a:spcPts val="600"/>
              </a:spcAft>
              <a:buFont typeface="Arial" panose="020B0604020202020204" pitchFamily="34" charset="0"/>
              <a:buChar char="•"/>
            </a:pPr>
            <a:r>
              <a:rPr lang="es-ES" sz="2200" dirty="0" smtClean="0">
                <a:latin typeface="Arial" panose="020B0604020202020204" pitchFamily="34" charset="0"/>
                <a:cs typeface="Arial" panose="020B0604020202020204" pitchFamily="34" charset="0"/>
              </a:rPr>
              <a:t>Desarrollar las acciones </a:t>
            </a:r>
            <a:r>
              <a:rPr lang="es-ES" sz="2200" dirty="0">
                <a:latin typeface="Arial" panose="020B0604020202020204" pitchFamily="34" charset="0"/>
                <a:cs typeface="Arial" panose="020B0604020202020204" pitchFamily="34" charset="0"/>
              </a:rPr>
              <a:t>de atención y transformación social </a:t>
            </a:r>
            <a:r>
              <a:rPr lang="es-ES" sz="2200" dirty="0" smtClean="0">
                <a:latin typeface="Arial" panose="020B0604020202020204" pitchFamily="34" charset="0"/>
                <a:cs typeface="Arial" panose="020B0604020202020204" pitchFamily="34" charset="0"/>
              </a:rPr>
              <a:t>en 5 comunidades,  familias, </a:t>
            </a:r>
            <a:r>
              <a:rPr lang="es-ES" sz="2200" dirty="0">
                <a:latin typeface="Arial" panose="020B0604020202020204" pitchFamily="34" charset="0"/>
                <a:cs typeface="Arial" panose="020B0604020202020204" pitchFamily="34" charset="0"/>
              </a:rPr>
              <a:t>personas en situación de </a:t>
            </a:r>
            <a:r>
              <a:rPr lang="es-ES" sz="2200" dirty="0" smtClean="0">
                <a:latin typeface="Arial" panose="020B0604020202020204" pitchFamily="34" charset="0"/>
                <a:cs typeface="Arial" panose="020B0604020202020204" pitchFamily="34" charset="0"/>
              </a:rPr>
              <a:t>vulnerabilidad</a:t>
            </a:r>
            <a:r>
              <a:rPr lang="es-ES" sz="2200" dirty="0">
                <a:latin typeface="Arial" panose="020B0604020202020204" pitchFamily="34" charset="0"/>
                <a:cs typeface="Arial" panose="020B0604020202020204" pitchFamily="34" charset="0"/>
              </a:rPr>
              <a:t> </a:t>
            </a:r>
            <a:r>
              <a:rPr lang="es-ES" sz="2200" dirty="0" smtClean="0">
                <a:latin typeface="Arial" panose="020B0604020202020204" pitchFamily="34" charset="0"/>
                <a:cs typeface="Arial" panose="020B0604020202020204" pitchFamily="34" charset="0"/>
              </a:rPr>
              <a:t>con un total  de 1042 y núcleos beneficiados de la asistencia social 523.</a:t>
            </a:r>
            <a:endParaRPr lang="x-none" sz="2200" dirty="0">
              <a:latin typeface="Arial" panose="020B0604020202020204" pitchFamily="34" charset="0"/>
              <a:cs typeface="Arial" panose="020B0604020202020204" pitchFamily="34" charset="0"/>
            </a:endParaRPr>
          </a:p>
          <a:p>
            <a:pPr marL="342900" indent="-342900" algn="just">
              <a:lnSpc>
                <a:spcPct val="107000"/>
              </a:lnSpc>
              <a:spcBef>
                <a:spcPts val="600"/>
              </a:spcBef>
              <a:spcAft>
                <a:spcPts val="600"/>
              </a:spcAft>
              <a:buFont typeface="Arial" panose="020B0604020202020204" pitchFamily="34" charset="0"/>
              <a:buChar char="•"/>
            </a:pPr>
            <a:r>
              <a:rPr lang="es-MX" sz="2200" dirty="0" smtClean="0">
                <a:latin typeface="Arial" panose="020B0604020202020204" pitchFamily="34" charset="0"/>
                <a:cs typeface="Arial" panose="020B0604020202020204" pitchFamily="34" charset="0"/>
              </a:rPr>
              <a:t>Funcionamiento adecuado de los grupos </a:t>
            </a:r>
            <a:r>
              <a:rPr lang="es-MX" sz="2200" dirty="0">
                <a:latin typeface="Arial" panose="020B0604020202020204" pitchFamily="34" charset="0"/>
                <a:cs typeface="Arial" panose="020B0604020202020204" pitchFamily="34" charset="0"/>
              </a:rPr>
              <a:t>de Prevención en la demarcación del Consejo </a:t>
            </a:r>
            <a:r>
              <a:rPr lang="es-MX" sz="2200" dirty="0" smtClean="0">
                <a:latin typeface="Arial" panose="020B0604020202020204" pitchFamily="34" charset="0"/>
                <a:cs typeface="Arial" panose="020B0604020202020204" pitchFamily="34" charset="0"/>
              </a:rPr>
              <a:t>Popular</a:t>
            </a:r>
            <a:r>
              <a:rPr lang="es-ES" sz="2200" dirty="0" smtClean="0">
                <a:latin typeface="Arial" panose="020B0604020202020204" pitchFamily="34" charset="0"/>
                <a:cs typeface="Arial" panose="020B0604020202020204" pitchFamily="34" charset="0"/>
              </a:rPr>
              <a:t>, existe un grupo de prevención municipal y 14 a nivel de consejo popular. </a:t>
            </a:r>
            <a:endParaRPr lang="x-none" sz="2200" dirty="0">
              <a:latin typeface="Arial" panose="020B0604020202020204" pitchFamily="34" charset="0"/>
              <a:cs typeface="Arial" panose="020B0604020202020204" pitchFamily="34" charset="0"/>
            </a:endParaRPr>
          </a:p>
          <a:p>
            <a:pPr marL="342900" indent="-342900" algn="just">
              <a:lnSpc>
                <a:spcPct val="107000"/>
              </a:lnSpc>
              <a:spcBef>
                <a:spcPts val="600"/>
              </a:spcBef>
              <a:spcAft>
                <a:spcPts val="600"/>
              </a:spcAft>
              <a:buFont typeface="Arial" panose="020B0604020202020204" pitchFamily="34" charset="0"/>
              <a:buChar char="•"/>
            </a:pPr>
            <a:r>
              <a:rPr lang="es-MX" sz="2200" dirty="0" smtClean="0">
                <a:latin typeface="Arial" panose="020B0604020202020204" pitchFamily="34" charset="0"/>
                <a:cs typeface="Arial" panose="020B0604020202020204" pitchFamily="34" charset="0"/>
              </a:rPr>
              <a:t>Incrementar gradualmente la </a:t>
            </a:r>
            <a:r>
              <a:rPr lang="es-MX" sz="2200" dirty="0">
                <a:latin typeface="Arial" panose="020B0604020202020204" pitchFamily="34" charset="0"/>
                <a:cs typeface="Arial" panose="020B0604020202020204" pitchFamily="34" charset="0"/>
              </a:rPr>
              <a:t>plantilla de trabajadores </a:t>
            </a:r>
            <a:r>
              <a:rPr lang="es-MX" sz="2200" dirty="0" smtClean="0">
                <a:latin typeface="Arial" panose="020B0604020202020204" pitchFamily="34" charset="0"/>
                <a:cs typeface="Arial" panose="020B0604020202020204" pitchFamily="34" charset="0"/>
              </a:rPr>
              <a:t>sociales. </a:t>
            </a:r>
            <a:r>
              <a:rPr lang="es-MX" sz="2200" b="1" dirty="0" smtClean="0">
                <a:latin typeface="Arial" panose="020B0604020202020204" pitchFamily="34" charset="0"/>
                <a:cs typeface="Arial" panose="020B0604020202020204" pitchFamily="34" charset="0"/>
              </a:rPr>
              <a:t>102 Trabajadores Sociales plantilla aprobada en el municipio aprobada. Propuesta de incremento 150</a:t>
            </a:r>
            <a:r>
              <a:rPr lang="es-MX" sz="2200" b="1" dirty="0">
                <a:latin typeface="Arial" panose="020B0604020202020204" pitchFamily="34" charset="0"/>
                <a:cs typeface="Arial" panose="020B0604020202020204" pitchFamily="34" charset="0"/>
              </a:rPr>
              <a:t> </a:t>
            </a:r>
            <a:r>
              <a:rPr lang="es-MX" sz="2200" b="1" dirty="0" smtClean="0">
                <a:latin typeface="Arial" panose="020B0604020202020204" pitchFamily="34" charset="0"/>
                <a:cs typeface="Arial" panose="020B0604020202020204" pitchFamily="34" charset="0"/>
              </a:rPr>
              <a:t>para llegar a un Trabajador Social por circunscripción.</a:t>
            </a:r>
            <a:endParaRPr lang="es-VE" sz="2200" b="1" dirty="0">
              <a:latin typeface="Arial" panose="020B0604020202020204" pitchFamily="34" charset="0"/>
              <a:cs typeface="Arial" panose="020B0604020202020204" pitchFamily="34" charset="0"/>
            </a:endParaRPr>
          </a:p>
          <a:p>
            <a:pPr marL="457200" indent="-457200" algn="just" eaLnBrk="0" fontAlgn="base" hangingPunct="0">
              <a:buFont typeface="+mj-lt"/>
              <a:buAutoNum type="arabicPeriod"/>
            </a:pPr>
            <a:endParaRPr lang="en-US" sz="2200" dirty="0">
              <a:latin typeface="Arial" panose="020B0604020202020204" pitchFamily="34" charset="0"/>
              <a:cs typeface="Arial" panose="020B0604020202020204" pitchFamily="34" charset="0"/>
            </a:endParaRPr>
          </a:p>
        </p:txBody>
      </p:sp>
      <p:sp>
        <p:nvSpPr>
          <p:cNvPr id="8"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129595"/>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162233" y="837148"/>
            <a:ext cx="11917670" cy="5826581"/>
          </a:xfrm>
          <a:prstGeom prst="rect">
            <a:avLst/>
          </a:prstGeom>
          <a:ln w="38100">
            <a:noFill/>
            <a:prstDash val="sysDash"/>
          </a:ln>
        </p:spPr>
        <p:txBody>
          <a:bodyPr anchor="t"/>
          <a:lstStyle/>
          <a:p>
            <a:pPr algn="just"/>
            <a:endParaRPr lang="en-US" sz="1200" dirty="0"/>
          </a:p>
        </p:txBody>
      </p:sp>
      <p:sp>
        <p:nvSpPr>
          <p:cNvPr id="2" name="Rectángulo 1"/>
          <p:cNvSpPr/>
          <p:nvPr/>
        </p:nvSpPr>
        <p:spPr>
          <a:xfrm>
            <a:off x="309716" y="1031418"/>
            <a:ext cx="11667866" cy="5632311"/>
          </a:xfrm>
          <a:prstGeom prst="rect">
            <a:avLst/>
          </a:prstGeom>
        </p:spPr>
        <p:txBody>
          <a:bodyPr wrap="square">
            <a:spAutoFit/>
          </a:bodyPr>
          <a:lstStyle/>
          <a:p>
            <a:pPr marL="512763" lvl="0" indent="-512763" algn="just"/>
            <a:r>
              <a:rPr lang="es-ES" sz="2200" b="1" dirty="0" smtClean="0">
                <a:latin typeface="Arial" panose="020B0604020202020204" pitchFamily="34" charset="0"/>
                <a:cs typeface="Arial" panose="020B0604020202020204" pitchFamily="34" charset="0"/>
              </a:rPr>
              <a:t>26. Reducir </a:t>
            </a:r>
            <a:r>
              <a:rPr lang="es-ES" sz="2200" b="1" dirty="0">
                <a:latin typeface="Arial" panose="020B0604020202020204" pitchFamily="34" charset="0"/>
                <a:cs typeface="Arial" panose="020B0604020202020204" pitchFamily="34" charset="0"/>
              </a:rPr>
              <a:t>el delito, la corrupción, las ilegalidades e indisciplinas sociales, mediante la prevención y el enfrentamiento, incidiendo en las causas y condiciones que los generan. </a:t>
            </a:r>
          </a:p>
          <a:p>
            <a:pPr marL="457200" indent="-457200" algn="just" eaLnBrk="0" fontAlgn="base" hangingPunct="0">
              <a:buFont typeface="+mj-lt"/>
              <a:buAutoNum type="arabicPeriod" startAt="32"/>
            </a:pPr>
            <a:endParaRPr lang="en-US" sz="800" dirty="0" smtClean="0">
              <a:latin typeface="Arial" panose="020B0604020202020204" pitchFamily="34" charset="0"/>
              <a:cs typeface="Arial" panose="020B0604020202020204" pitchFamily="34" charset="0"/>
            </a:endParaRPr>
          </a:p>
          <a:p>
            <a:pPr marL="176213" indent="-176213" algn="just" eaLnBrk="0" fontAlgn="base" hangingPunct="0">
              <a:buFont typeface="Arial" panose="020B0604020202020204" pitchFamily="34" charset="0"/>
              <a:buChar char="•"/>
            </a:pPr>
            <a:r>
              <a:rPr lang="en-US" sz="2200" dirty="0" err="1" smtClean="0">
                <a:latin typeface="Arial" panose="020B0604020202020204" pitchFamily="34" charset="0"/>
                <a:cs typeface="Arial" panose="020B0604020202020204" pitchFamily="34" charset="0"/>
              </a:rPr>
              <a:t>Reducir</a:t>
            </a:r>
            <a:r>
              <a:rPr lang="en-US" sz="2200" dirty="0" smtClean="0">
                <a:latin typeface="Arial" panose="020B0604020202020204" pitchFamily="34" charset="0"/>
                <a:cs typeface="Arial" panose="020B0604020202020204" pitchFamily="34" charset="0"/>
              </a:rPr>
              <a:t> el </a:t>
            </a:r>
            <a:r>
              <a:rPr lang="en-US" sz="2200" dirty="0" err="1" smtClean="0">
                <a:latin typeface="Arial" panose="020B0604020202020204" pitchFamily="34" charset="0"/>
                <a:cs typeface="Arial" panose="020B0604020202020204" pitchFamily="34" charset="0"/>
              </a:rPr>
              <a:t>delito</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comparado</a:t>
            </a:r>
            <a:r>
              <a:rPr lang="en-US" sz="2200" dirty="0" smtClean="0">
                <a:latin typeface="Arial" panose="020B0604020202020204" pitchFamily="34" charset="0"/>
                <a:cs typeface="Arial" panose="020B0604020202020204" pitchFamily="34" charset="0"/>
              </a:rPr>
              <a:t> con </a:t>
            </a:r>
            <a:r>
              <a:rPr lang="en-US" sz="2200" dirty="0" err="1" smtClean="0">
                <a:latin typeface="Arial" panose="020B0604020202020204" pitchFamily="34" charset="0"/>
                <a:cs typeface="Arial" panose="020B0604020202020204" pitchFamily="34" charset="0"/>
              </a:rPr>
              <a:t>períodos</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anteriores</a:t>
            </a:r>
            <a:r>
              <a:rPr lang="en-US" sz="2200" dirty="0" smtClean="0">
                <a:latin typeface="Arial" panose="020B0604020202020204" pitchFamily="34" charset="0"/>
                <a:cs typeface="Arial" panose="020B0604020202020204" pitchFamily="34" charset="0"/>
              </a:rPr>
              <a:t>, la </a:t>
            </a:r>
            <a:r>
              <a:rPr lang="en-US" sz="2200" dirty="0" err="1" smtClean="0">
                <a:latin typeface="Arial" panose="020B0604020202020204" pitchFamily="34" charset="0"/>
                <a:cs typeface="Arial" panose="020B0604020202020204" pitchFamily="34" charset="0"/>
              </a:rPr>
              <a:t>eliminación</a:t>
            </a:r>
            <a:r>
              <a:rPr lang="en-US" sz="2200" dirty="0" smtClean="0">
                <a:latin typeface="Arial" panose="020B0604020202020204" pitchFamily="34" charset="0"/>
                <a:cs typeface="Arial" panose="020B0604020202020204" pitchFamily="34" charset="0"/>
              </a:rPr>
              <a:t> de las </a:t>
            </a:r>
            <a:r>
              <a:rPr lang="en-US" sz="2200" dirty="0" err="1" smtClean="0">
                <a:latin typeface="Arial" panose="020B0604020202020204" pitchFamily="34" charset="0"/>
                <a:cs typeface="Arial" panose="020B0604020202020204" pitchFamily="34" charset="0"/>
              </a:rPr>
              <a:t>causas</a:t>
            </a:r>
            <a:r>
              <a:rPr lang="en-US" sz="2200" dirty="0" smtClean="0">
                <a:latin typeface="Arial" panose="020B0604020202020204" pitchFamily="34" charset="0"/>
                <a:cs typeface="Arial" panose="020B0604020202020204" pitchFamily="34" charset="0"/>
              </a:rPr>
              <a:t> y </a:t>
            </a:r>
            <a:r>
              <a:rPr lang="en-US" sz="2200" dirty="0" err="1" smtClean="0">
                <a:latin typeface="Arial" panose="020B0604020202020204" pitchFamily="34" charset="0"/>
                <a:cs typeface="Arial" panose="020B0604020202020204" pitchFamily="34" charset="0"/>
              </a:rPr>
              <a:t>condiciones</a:t>
            </a:r>
            <a:r>
              <a:rPr lang="en-US" sz="2200" dirty="0" smtClean="0">
                <a:latin typeface="Arial" panose="020B0604020202020204" pitchFamily="34" charset="0"/>
                <a:cs typeface="Arial" panose="020B0604020202020204" pitchFamily="34" charset="0"/>
              </a:rPr>
              <a:t> que </a:t>
            </a:r>
            <a:r>
              <a:rPr lang="en-US" sz="2200" dirty="0" err="1" smtClean="0">
                <a:latin typeface="Arial" panose="020B0604020202020204" pitchFamily="34" charset="0"/>
                <a:cs typeface="Arial" panose="020B0604020202020204" pitchFamily="34" charset="0"/>
              </a:rPr>
              <a:t>los</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favorecen</a:t>
            </a:r>
            <a:r>
              <a:rPr lang="en-US" sz="2200" dirty="0" smtClean="0">
                <a:latin typeface="Arial" panose="020B0604020202020204" pitchFamily="34" charset="0"/>
                <a:cs typeface="Arial" panose="020B0604020202020204" pitchFamily="34" charset="0"/>
              </a:rPr>
              <a:t>, que </a:t>
            </a:r>
            <a:r>
              <a:rPr lang="en-US" sz="2200" dirty="0" err="1" smtClean="0">
                <a:latin typeface="Arial" panose="020B0604020202020204" pitchFamily="34" charset="0"/>
                <a:cs typeface="Arial" panose="020B0604020202020204" pitchFamily="34" charset="0"/>
              </a:rPr>
              <a:t>incluyen</a:t>
            </a:r>
            <a:r>
              <a:rPr lang="en-US" sz="2200" dirty="0" smtClean="0">
                <a:latin typeface="Arial" panose="020B0604020202020204" pitchFamily="34" charset="0"/>
                <a:cs typeface="Arial" panose="020B0604020202020204" pitchFamily="34" charset="0"/>
              </a:rPr>
              <a:t> la </a:t>
            </a:r>
            <a:r>
              <a:rPr lang="en-US" sz="2200" dirty="0" err="1" smtClean="0">
                <a:latin typeface="Arial" panose="020B0604020202020204" pitchFamily="34" charset="0"/>
                <a:cs typeface="Arial" panose="020B0604020202020204" pitchFamily="34" charset="0"/>
              </a:rPr>
              <a:t>falta</a:t>
            </a:r>
            <a:r>
              <a:rPr lang="en-US" sz="2200" dirty="0" smtClean="0">
                <a:latin typeface="Arial" panose="020B0604020202020204" pitchFamily="34" charset="0"/>
                <a:cs typeface="Arial" panose="020B0604020202020204" pitchFamily="34" charset="0"/>
              </a:rPr>
              <a:t> de control y </a:t>
            </a:r>
            <a:r>
              <a:rPr lang="en-US" sz="2200" dirty="0" err="1" smtClean="0">
                <a:latin typeface="Arial" panose="020B0604020202020204" pitchFamily="34" charset="0"/>
                <a:cs typeface="Arial" panose="020B0604020202020204" pitchFamily="34" charset="0"/>
              </a:rPr>
              <a:t>protección</a:t>
            </a:r>
            <a:r>
              <a:rPr lang="en-US" sz="2200" dirty="0" smtClean="0">
                <a:latin typeface="Arial" panose="020B0604020202020204" pitchFamily="34" charset="0"/>
                <a:cs typeface="Arial" panose="020B0604020202020204" pitchFamily="34" charset="0"/>
              </a:rPr>
              <a:t> de </a:t>
            </a:r>
            <a:r>
              <a:rPr lang="en-US" sz="2200" dirty="0" err="1" smtClean="0">
                <a:latin typeface="Arial" panose="020B0604020202020204" pitchFamily="34" charset="0"/>
                <a:cs typeface="Arial" panose="020B0604020202020204" pitchFamily="34" charset="0"/>
              </a:rPr>
              <a:t>los</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recursos</a:t>
            </a:r>
            <a:r>
              <a:rPr lang="en-US" sz="2200" dirty="0" smtClean="0">
                <a:latin typeface="Arial" panose="020B0604020202020204" pitchFamily="34" charset="0"/>
                <a:cs typeface="Arial" panose="020B0604020202020204" pitchFamily="34" charset="0"/>
              </a:rPr>
              <a:t>.</a:t>
            </a:r>
          </a:p>
          <a:p>
            <a:pPr marL="176213" indent="-176213" algn="just" eaLnBrk="0" fontAlgn="base" hangingPunct="0">
              <a:buFont typeface="Arial" panose="020B0604020202020204" pitchFamily="34" charset="0"/>
              <a:buChar char="•"/>
            </a:pPr>
            <a:r>
              <a:rPr lang="en-US" sz="2200" dirty="0" err="1" smtClean="0">
                <a:latin typeface="Arial" panose="020B0604020202020204" pitchFamily="34" charset="0"/>
                <a:cs typeface="Arial" panose="020B0604020202020204" pitchFamily="34" charset="0"/>
              </a:rPr>
              <a:t>Analizar</a:t>
            </a:r>
            <a:r>
              <a:rPr lang="en-US" sz="2200" dirty="0" smtClean="0">
                <a:latin typeface="Arial" panose="020B0604020202020204" pitchFamily="34" charset="0"/>
                <a:cs typeface="Arial" panose="020B0604020202020204" pitchFamily="34" charset="0"/>
              </a:rPr>
              <a:t> el </a:t>
            </a:r>
            <a:r>
              <a:rPr lang="en-US" sz="2200" dirty="0" err="1" smtClean="0">
                <a:latin typeface="Arial" panose="020B0604020202020204" pitchFamily="34" charset="0"/>
                <a:cs typeface="Arial" panose="020B0604020202020204" pitchFamily="34" charset="0"/>
              </a:rPr>
              <a:t>comportamiento</a:t>
            </a:r>
            <a:r>
              <a:rPr lang="en-US" sz="2200" dirty="0" smtClean="0">
                <a:latin typeface="Arial" panose="020B0604020202020204" pitchFamily="34" charset="0"/>
                <a:cs typeface="Arial" panose="020B0604020202020204" pitchFamily="34" charset="0"/>
              </a:rPr>
              <a:t> del </a:t>
            </a:r>
            <a:r>
              <a:rPr lang="en-US" sz="2200" dirty="0" err="1" smtClean="0">
                <a:latin typeface="Arial" panose="020B0604020202020204" pitchFamily="34" charset="0"/>
                <a:cs typeface="Arial" panose="020B0604020202020204" pitchFamily="34" charset="0"/>
              </a:rPr>
              <a:t>delito</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Priorizar</a:t>
            </a:r>
            <a:r>
              <a:rPr lang="en-US" sz="2200" dirty="0" smtClean="0">
                <a:latin typeface="Arial" panose="020B0604020202020204" pitchFamily="34" charset="0"/>
                <a:cs typeface="Arial" panose="020B0604020202020204" pitchFamily="34" charset="0"/>
              </a:rPr>
              <a:t> el análisis del </a:t>
            </a:r>
            <a:r>
              <a:rPr lang="en-US" sz="2200" dirty="0" err="1" smtClean="0">
                <a:latin typeface="Arial" panose="020B0604020202020204" pitchFamily="34" charset="0"/>
                <a:cs typeface="Arial" panose="020B0604020202020204" pitchFamily="34" charset="0"/>
              </a:rPr>
              <a:t>comportamiento</a:t>
            </a:r>
            <a:r>
              <a:rPr lang="en-US" sz="2200" dirty="0" smtClean="0">
                <a:latin typeface="Arial" panose="020B0604020202020204" pitchFamily="34" charset="0"/>
                <a:cs typeface="Arial" panose="020B0604020202020204" pitchFamily="34" charset="0"/>
              </a:rPr>
              <a:t> de los </a:t>
            </a:r>
            <a:r>
              <a:rPr lang="en-US" sz="2200" dirty="0" err="1" smtClean="0">
                <a:latin typeface="Arial" panose="020B0604020202020204" pitchFamily="34" charset="0"/>
                <a:cs typeface="Arial" panose="020B0604020202020204" pitchFamily="34" charset="0"/>
              </a:rPr>
              <a:t>hechos</a:t>
            </a:r>
            <a:r>
              <a:rPr lang="en-US" sz="2200" dirty="0" smtClean="0">
                <a:latin typeface="Arial" panose="020B0604020202020204" pitchFamily="34" charset="0"/>
                <a:cs typeface="Arial" panose="020B0604020202020204" pitchFamily="34" charset="0"/>
              </a:rPr>
              <a:t> de </a:t>
            </a:r>
            <a:r>
              <a:rPr lang="en-US" sz="2200" dirty="0" err="1" smtClean="0">
                <a:latin typeface="Arial" panose="020B0604020202020204" pitchFamily="34" charset="0"/>
                <a:cs typeface="Arial" panose="020B0604020202020204" pitchFamily="34" charset="0"/>
              </a:rPr>
              <a:t>corrupción</a:t>
            </a:r>
            <a:r>
              <a:rPr lang="en-US" sz="2200" dirty="0" smtClean="0">
                <a:latin typeface="Arial" panose="020B0604020202020204" pitchFamily="34" charset="0"/>
                <a:cs typeface="Arial" panose="020B0604020202020204" pitchFamily="34" charset="0"/>
              </a:rPr>
              <a:t>, los </a:t>
            </a:r>
            <a:r>
              <a:rPr lang="en-US" sz="2200" dirty="0" err="1" smtClean="0">
                <a:latin typeface="Arial" panose="020B0604020202020204" pitchFamily="34" charset="0"/>
                <a:cs typeface="Arial" panose="020B0604020202020204" pitchFamily="34" charset="0"/>
              </a:rPr>
              <a:t>hechos</a:t>
            </a:r>
            <a:r>
              <a:rPr lang="en-US" sz="2200" dirty="0" smtClean="0">
                <a:latin typeface="Arial" panose="020B0604020202020204" pitchFamily="34" charset="0"/>
                <a:cs typeface="Arial" panose="020B0604020202020204" pitchFamily="34" charset="0"/>
              </a:rPr>
              <a:t> de </a:t>
            </a:r>
            <a:r>
              <a:rPr lang="en-US" sz="2200" dirty="0" err="1" smtClean="0">
                <a:latin typeface="Arial" panose="020B0604020202020204" pitchFamily="34" charset="0"/>
                <a:cs typeface="Arial" panose="020B0604020202020204" pitchFamily="34" charset="0"/>
              </a:rPr>
              <a:t>drogas</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delito</a:t>
            </a:r>
            <a:r>
              <a:rPr lang="en-US" sz="2200" dirty="0" smtClean="0">
                <a:latin typeface="Arial" panose="020B0604020202020204" pitchFamily="34" charset="0"/>
                <a:cs typeface="Arial" panose="020B0604020202020204" pitchFamily="34" charset="0"/>
              </a:rPr>
              <a:t> contra el </a:t>
            </a:r>
            <a:r>
              <a:rPr lang="en-US" sz="2200" dirty="0" err="1" smtClean="0">
                <a:latin typeface="Arial" panose="020B0604020202020204" pitchFamily="34" charset="0"/>
                <a:cs typeface="Arial" panose="020B0604020202020204" pitchFamily="34" charset="0"/>
              </a:rPr>
              <a:t>patrimonio</a:t>
            </a:r>
            <a:r>
              <a:rPr lang="en-US" sz="2200" dirty="0" smtClean="0">
                <a:latin typeface="Arial" panose="020B0604020202020204" pitchFamily="34" charset="0"/>
                <a:cs typeface="Arial" panose="020B0604020202020204" pitchFamily="34" charset="0"/>
              </a:rPr>
              <a:t>, que </a:t>
            </a:r>
            <a:r>
              <a:rPr lang="en-US" sz="2200" dirty="0" err="1" smtClean="0">
                <a:latin typeface="Arial" panose="020B0604020202020204" pitchFamily="34" charset="0"/>
                <a:cs typeface="Arial" panose="020B0604020202020204" pitchFamily="34" charset="0"/>
              </a:rPr>
              <a:t>incluye</a:t>
            </a:r>
            <a:r>
              <a:rPr lang="en-US" sz="2200" dirty="0" smtClean="0">
                <a:latin typeface="Arial" panose="020B0604020202020204" pitchFamily="34" charset="0"/>
                <a:cs typeface="Arial" panose="020B0604020202020204" pitchFamily="34" charset="0"/>
              </a:rPr>
              <a:t> contra el </a:t>
            </a:r>
            <a:r>
              <a:rPr lang="en-US" sz="2200" dirty="0" err="1" smtClean="0">
                <a:latin typeface="Arial" panose="020B0604020202020204" pitchFamily="34" charset="0"/>
                <a:cs typeface="Arial" panose="020B0604020202020204" pitchFamily="34" charset="0"/>
              </a:rPr>
              <a:t>ganado</a:t>
            </a:r>
            <a:r>
              <a:rPr lang="en-US" sz="2200" dirty="0" smtClean="0">
                <a:latin typeface="Arial" panose="020B0604020202020204" pitchFamily="34" charset="0"/>
                <a:cs typeface="Arial" panose="020B0604020202020204" pitchFamily="34" charset="0"/>
              </a:rPr>
              <a:t>, la </a:t>
            </a:r>
            <a:r>
              <a:rPr lang="en-US" sz="2200" dirty="0" err="1" smtClean="0">
                <a:latin typeface="Arial" panose="020B0604020202020204" pitchFamily="34" charset="0"/>
                <a:cs typeface="Arial" panose="020B0604020202020204" pitchFamily="34" charset="0"/>
              </a:rPr>
              <a:t>violencia</a:t>
            </a:r>
            <a:r>
              <a:rPr lang="en-US" sz="2200" dirty="0" smtClean="0">
                <a:latin typeface="Arial" panose="020B0604020202020204" pitchFamily="34" charset="0"/>
                <a:cs typeface="Arial" panose="020B0604020202020204" pitchFamily="34" charset="0"/>
              </a:rPr>
              <a:t>, los </a:t>
            </a:r>
            <a:r>
              <a:rPr lang="en-US" sz="2200" dirty="0" err="1" smtClean="0">
                <a:latin typeface="Arial" panose="020B0604020202020204" pitchFamily="34" charset="0"/>
                <a:cs typeface="Arial" panose="020B0604020202020204" pitchFamily="34" charset="0"/>
              </a:rPr>
              <a:t>recursos</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naturales</a:t>
            </a:r>
            <a:r>
              <a:rPr lang="en-US" sz="2200" dirty="0" smtClean="0">
                <a:latin typeface="Arial" panose="020B0604020202020204" pitchFamily="34" charset="0"/>
                <a:cs typeface="Arial" panose="020B0604020202020204" pitchFamily="34" charset="0"/>
              </a:rPr>
              <a:t>, combustibles, entre </a:t>
            </a:r>
            <a:r>
              <a:rPr lang="en-US" sz="2200" dirty="0" err="1" smtClean="0">
                <a:latin typeface="Arial" panose="020B0604020202020204" pitchFamily="34" charset="0"/>
                <a:cs typeface="Arial" panose="020B0604020202020204" pitchFamily="34" charset="0"/>
              </a:rPr>
              <a:t>otros</a:t>
            </a:r>
            <a:r>
              <a:rPr lang="en-US" sz="2200" dirty="0" smtClean="0">
                <a:latin typeface="Arial" panose="020B0604020202020204" pitchFamily="34" charset="0"/>
                <a:cs typeface="Arial" panose="020B0604020202020204" pitchFamily="34" charset="0"/>
              </a:rPr>
              <a:t>. </a:t>
            </a:r>
            <a:r>
              <a:rPr lang="en-US" sz="2200" b="1" dirty="0" err="1" smtClean="0">
                <a:solidFill>
                  <a:srgbClr val="FF0000"/>
                </a:solidFill>
                <a:latin typeface="Arial" panose="020B0604020202020204" pitchFamily="34" charset="0"/>
                <a:cs typeface="Arial" panose="020B0604020202020204" pitchFamily="34" charset="0"/>
              </a:rPr>
              <a:t>Proceso</a:t>
            </a:r>
            <a:r>
              <a:rPr lang="en-US" sz="2200" b="1" dirty="0" smtClean="0">
                <a:solidFill>
                  <a:srgbClr val="FF0000"/>
                </a:solidFill>
                <a:latin typeface="Arial" panose="020B0604020202020204" pitchFamily="34" charset="0"/>
                <a:cs typeface="Arial" panose="020B0604020202020204" pitchFamily="34" charset="0"/>
              </a:rPr>
              <a:t> de </a:t>
            </a:r>
            <a:r>
              <a:rPr lang="en-US" sz="2200" b="1" dirty="0" err="1" smtClean="0">
                <a:solidFill>
                  <a:srgbClr val="FF0000"/>
                </a:solidFill>
                <a:latin typeface="Arial" panose="020B0604020202020204" pitchFamily="34" charset="0"/>
                <a:cs typeface="Arial" panose="020B0604020202020204" pitchFamily="34" charset="0"/>
              </a:rPr>
              <a:t>consulta</a:t>
            </a:r>
            <a:r>
              <a:rPr lang="en-US" sz="2200" b="1" dirty="0" smtClean="0">
                <a:solidFill>
                  <a:srgbClr val="FF0000"/>
                </a:solidFill>
                <a:latin typeface="Arial" panose="020B0604020202020204" pitchFamily="34" charset="0"/>
                <a:cs typeface="Arial" panose="020B0604020202020204" pitchFamily="34" charset="0"/>
              </a:rPr>
              <a:t> del </a:t>
            </a:r>
            <a:r>
              <a:rPr lang="en-US" sz="2200" b="1" dirty="0" err="1" smtClean="0">
                <a:solidFill>
                  <a:srgbClr val="FF0000"/>
                </a:solidFill>
                <a:latin typeface="Arial" panose="020B0604020202020204" pitchFamily="34" charset="0"/>
                <a:cs typeface="Arial" panose="020B0604020202020204" pitchFamily="34" charset="0"/>
              </a:rPr>
              <a:t>Decreto</a:t>
            </a:r>
            <a:r>
              <a:rPr lang="en-US" sz="2200" b="1" dirty="0" smtClean="0">
                <a:solidFill>
                  <a:srgbClr val="FF0000"/>
                </a:solidFill>
                <a:latin typeface="Arial" panose="020B0604020202020204" pitchFamily="34" charset="0"/>
                <a:cs typeface="Arial" panose="020B0604020202020204" pitchFamily="34" charset="0"/>
              </a:rPr>
              <a:t> 409 de la CGR, se </a:t>
            </a:r>
            <a:r>
              <a:rPr lang="en-US" sz="2200" b="1" dirty="0" err="1" smtClean="0">
                <a:solidFill>
                  <a:srgbClr val="FF0000"/>
                </a:solidFill>
                <a:latin typeface="Arial" panose="020B0604020202020204" pitchFamily="34" charset="0"/>
                <a:cs typeface="Arial" panose="020B0604020202020204" pitchFamily="34" charset="0"/>
              </a:rPr>
              <a:t>encuentra</a:t>
            </a:r>
            <a:r>
              <a:rPr lang="en-US" sz="2200" b="1" dirty="0" smtClean="0">
                <a:solidFill>
                  <a:srgbClr val="FF0000"/>
                </a:solidFill>
                <a:latin typeface="Arial" panose="020B0604020202020204" pitchFamily="34" charset="0"/>
                <a:cs typeface="Arial" panose="020B0604020202020204" pitchFamily="34" charset="0"/>
              </a:rPr>
              <a:t> en </a:t>
            </a:r>
            <a:r>
              <a:rPr lang="en-US" sz="2200" b="1" dirty="0" err="1" smtClean="0">
                <a:solidFill>
                  <a:srgbClr val="FF0000"/>
                </a:solidFill>
                <a:latin typeface="Arial" panose="020B0604020202020204" pitchFamily="34" charset="0"/>
                <a:cs typeface="Arial" panose="020B0604020202020204" pitchFamily="34" charset="0"/>
              </a:rPr>
              <a:t>etapa</a:t>
            </a:r>
            <a:r>
              <a:rPr lang="en-US" sz="2200" b="1" dirty="0" smtClean="0">
                <a:solidFill>
                  <a:srgbClr val="FF0000"/>
                </a:solidFill>
                <a:latin typeface="Arial" panose="020B0604020202020204" pitchFamily="34" charset="0"/>
                <a:cs typeface="Arial" panose="020B0604020202020204" pitchFamily="34" charset="0"/>
              </a:rPr>
              <a:t> de </a:t>
            </a:r>
            <a:r>
              <a:rPr lang="en-US" sz="2200" b="1" dirty="0" err="1" smtClean="0">
                <a:solidFill>
                  <a:srgbClr val="FF0000"/>
                </a:solidFill>
                <a:latin typeface="Arial" panose="020B0604020202020204" pitchFamily="34" charset="0"/>
                <a:cs typeface="Arial" panose="020B0604020202020204" pitchFamily="34" charset="0"/>
              </a:rPr>
              <a:t>soliciud</a:t>
            </a:r>
            <a:r>
              <a:rPr lang="en-US" sz="2200" b="1" dirty="0" smtClean="0">
                <a:solidFill>
                  <a:srgbClr val="FF0000"/>
                </a:solidFill>
                <a:latin typeface="Arial" panose="020B0604020202020204" pitchFamily="34" charset="0"/>
                <a:cs typeface="Arial" panose="020B0604020202020204" pitchFamily="34" charset="0"/>
              </a:rPr>
              <a:t> de </a:t>
            </a:r>
            <a:r>
              <a:rPr lang="en-US" sz="2200" b="1" dirty="0" err="1" smtClean="0">
                <a:solidFill>
                  <a:srgbClr val="FF0000"/>
                </a:solidFill>
                <a:latin typeface="Arial" panose="020B0604020202020204" pitchFamily="34" charset="0"/>
                <a:cs typeface="Arial" panose="020B0604020202020204" pitchFamily="34" charset="0"/>
              </a:rPr>
              <a:t>criterios</a:t>
            </a:r>
            <a:r>
              <a:rPr lang="en-US" sz="2200" b="1" dirty="0" smtClean="0">
                <a:solidFill>
                  <a:srgbClr val="FF0000"/>
                </a:solidFill>
                <a:latin typeface="Arial" panose="020B0604020202020204" pitchFamily="34" charset="0"/>
                <a:cs typeface="Arial" panose="020B0604020202020204" pitchFamily="34" charset="0"/>
              </a:rPr>
              <a:t> a los </a:t>
            </a:r>
            <a:r>
              <a:rPr lang="en-US" sz="2200" b="1" dirty="0" err="1" smtClean="0">
                <a:solidFill>
                  <a:srgbClr val="FF0000"/>
                </a:solidFill>
                <a:latin typeface="Arial" panose="020B0604020202020204" pitchFamily="34" charset="0"/>
                <a:cs typeface="Arial" panose="020B0604020202020204" pitchFamily="34" charset="0"/>
              </a:rPr>
              <a:t>organismos</a:t>
            </a:r>
            <a:endParaRPr lang="en-US" sz="2200" b="1" dirty="0" smtClean="0">
              <a:solidFill>
                <a:srgbClr val="FF0000"/>
              </a:solidFill>
              <a:latin typeface="Arial" panose="020B0604020202020204" pitchFamily="34" charset="0"/>
              <a:cs typeface="Arial" panose="020B0604020202020204" pitchFamily="34" charset="0"/>
            </a:endParaRPr>
          </a:p>
          <a:p>
            <a:pPr marL="176213" indent="-176213" algn="just" eaLnBrk="0" fontAlgn="base" hangingPunct="0">
              <a:buFont typeface="Arial" panose="020B0604020202020204" pitchFamily="34" charset="0"/>
              <a:buChar char="•"/>
            </a:pPr>
            <a:r>
              <a:rPr lang="en-US" sz="2200" dirty="0" err="1" smtClean="0">
                <a:latin typeface="Arial" panose="020B0604020202020204" pitchFamily="34" charset="0"/>
                <a:cs typeface="Arial" panose="020B0604020202020204" pitchFamily="34" charset="0"/>
              </a:rPr>
              <a:t>Controlar</a:t>
            </a:r>
            <a:r>
              <a:rPr lang="en-US" sz="2200" dirty="0" smtClean="0">
                <a:latin typeface="Arial" panose="020B0604020202020204" pitchFamily="34" charset="0"/>
                <a:cs typeface="Arial" panose="020B0604020202020204" pitchFamily="34" charset="0"/>
              </a:rPr>
              <a:t> el </a:t>
            </a:r>
            <a:r>
              <a:rPr lang="en-US" sz="2200" dirty="0" err="1" smtClean="0">
                <a:latin typeface="Arial" panose="020B0604020202020204" pitchFamily="34" charset="0"/>
                <a:cs typeface="Arial" panose="020B0604020202020204" pitchFamily="34" charset="0"/>
              </a:rPr>
              <a:t>programa</a:t>
            </a:r>
            <a:r>
              <a:rPr lang="en-US" sz="2200" dirty="0" smtClean="0">
                <a:latin typeface="Arial" panose="020B0604020202020204" pitchFamily="34" charset="0"/>
                <a:cs typeface="Arial" panose="020B0604020202020204" pitchFamily="34" charset="0"/>
              </a:rPr>
              <a:t> de fortalecimiento de la </a:t>
            </a:r>
            <a:r>
              <a:rPr lang="en-US" sz="2200" dirty="0" err="1" smtClean="0">
                <a:latin typeface="Arial" panose="020B0604020202020204" pitchFamily="34" charset="0"/>
                <a:cs typeface="Arial" panose="020B0604020202020204" pitchFamily="34" charset="0"/>
              </a:rPr>
              <a:t>contabilidad</a:t>
            </a:r>
            <a:r>
              <a:rPr lang="en-US" sz="2200" dirty="0" smtClean="0">
                <a:latin typeface="Arial" panose="020B0604020202020204" pitchFamily="34" charset="0"/>
                <a:cs typeface="Arial" panose="020B0604020202020204" pitchFamily="34" charset="0"/>
              </a:rPr>
              <a:t> y </a:t>
            </a:r>
            <a:r>
              <a:rPr lang="en-US" sz="2200" dirty="0" err="1" smtClean="0">
                <a:latin typeface="Arial" panose="020B0604020202020204" pitchFamily="34" charset="0"/>
                <a:cs typeface="Arial" panose="020B0604020202020204" pitchFamily="34" charset="0"/>
              </a:rPr>
              <a:t>consolidación</a:t>
            </a:r>
            <a:r>
              <a:rPr lang="en-US" sz="2200" dirty="0" smtClean="0">
                <a:latin typeface="Arial" panose="020B0604020202020204" pitchFamily="34" charset="0"/>
                <a:cs typeface="Arial" panose="020B0604020202020204" pitchFamily="34" charset="0"/>
              </a:rPr>
              <a:t> del Sistema de control </a:t>
            </a:r>
            <a:r>
              <a:rPr lang="en-US" sz="2200" dirty="0" err="1" smtClean="0">
                <a:latin typeface="Arial" panose="020B0604020202020204" pitchFamily="34" charset="0"/>
                <a:cs typeface="Arial" panose="020B0604020202020204" pitchFamily="34" charset="0"/>
              </a:rPr>
              <a:t>interno</a:t>
            </a:r>
            <a:r>
              <a:rPr lang="en-US" sz="2200" dirty="0" smtClean="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El municipio y </a:t>
            </a:r>
            <a:r>
              <a:rPr lang="en-US" sz="2200" b="1" dirty="0" err="1" smtClean="0">
                <a:latin typeface="Arial" panose="020B0604020202020204" pitchFamily="34" charset="0"/>
                <a:cs typeface="Arial" panose="020B0604020202020204" pitchFamily="34" charset="0"/>
              </a:rPr>
              <a:t>cada</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entidad</a:t>
            </a:r>
            <a:r>
              <a:rPr lang="en-US" sz="2200" b="1" dirty="0" smtClean="0">
                <a:latin typeface="Arial" panose="020B0604020202020204" pitchFamily="34" charset="0"/>
                <a:cs typeface="Arial" panose="020B0604020202020204" pitchFamily="34" charset="0"/>
              </a:rPr>
              <a:t> debe </a:t>
            </a:r>
            <a:r>
              <a:rPr lang="en-US" sz="2200" b="1" dirty="0" err="1" smtClean="0">
                <a:latin typeface="Arial" panose="020B0604020202020204" pitchFamily="34" charset="0"/>
                <a:cs typeface="Arial" panose="020B0604020202020204" pitchFamily="34" charset="0"/>
              </a:rPr>
              <a:t>tener</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aprobada</a:t>
            </a:r>
            <a:r>
              <a:rPr lang="en-US" sz="2200" b="1" dirty="0" smtClean="0">
                <a:latin typeface="Arial" panose="020B0604020202020204" pitchFamily="34" charset="0"/>
                <a:cs typeface="Arial" panose="020B0604020202020204" pitchFamily="34" charset="0"/>
              </a:rPr>
              <a:t> la </a:t>
            </a:r>
            <a:r>
              <a:rPr lang="en-US" sz="2200" b="1" dirty="0" err="1" smtClean="0">
                <a:latin typeface="Arial" panose="020B0604020202020204" pitchFamily="34" charset="0"/>
                <a:cs typeface="Arial" panose="020B0604020202020204" pitchFamily="34" charset="0"/>
              </a:rPr>
              <a:t>esrategia</a:t>
            </a:r>
            <a:r>
              <a:rPr lang="en-US" sz="2200" b="1" dirty="0" smtClean="0">
                <a:latin typeface="Arial" panose="020B0604020202020204" pitchFamily="34" charset="0"/>
                <a:cs typeface="Arial" panose="020B0604020202020204" pitchFamily="34" charset="0"/>
              </a:rPr>
              <a:t> de fortalecimiento de la </a:t>
            </a:r>
            <a:r>
              <a:rPr lang="en-US" sz="2200" b="1" dirty="0" err="1" smtClean="0">
                <a:latin typeface="Arial" panose="020B0604020202020204" pitchFamily="34" charset="0"/>
                <a:cs typeface="Arial" panose="020B0604020202020204" pitchFamily="34" charset="0"/>
              </a:rPr>
              <a:t>contabilidad</a:t>
            </a:r>
            <a:r>
              <a:rPr lang="en-US" sz="2200" b="1" dirty="0" smtClean="0">
                <a:latin typeface="Arial" panose="020B0604020202020204" pitchFamily="34" charset="0"/>
                <a:cs typeface="Arial" panose="020B0604020202020204" pitchFamily="34" charset="0"/>
              </a:rPr>
              <a:t> y del SCI.</a:t>
            </a:r>
          </a:p>
          <a:p>
            <a:pPr marL="176213" indent="-176213" algn="just" eaLnBrk="0" fontAlgn="base" hangingPunct="0">
              <a:buFont typeface="Arial" panose="020B0604020202020204" pitchFamily="34" charset="0"/>
              <a:buChar char="•"/>
            </a:pPr>
            <a:r>
              <a:rPr lang="en-US" sz="2200" dirty="0" smtClean="0">
                <a:latin typeface="Arial" panose="020B0604020202020204" pitchFamily="34" charset="0"/>
                <a:cs typeface="Arial" panose="020B0604020202020204" pitchFamily="34" charset="0"/>
              </a:rPr>
              <a:t>Articular el </a:t>
            </a:r>
            <a:r>
              <a:rPr lang="en-US" sz="2200" dirty="0" err="1" smtClean="0">
                <a:latin typeface="Arial" panose="020B0604020202020204" pitchFamily="34" charset="0"/>
                <a:cs typeface="Arial" panose="020B0604020202020204" pitchFamily="34" charset="0"/>
              </a:rPr>
              <a:t>accionar</a:t>
            </a:r>
            <a:r>
              <a:rPr lang="en-US" sz="2200" dirty="0" smtClean="0">
                <a:latin typeface="Arial" panose="020B0604020202020204" pitchFamily="34" charset="0"/>
                <a:cs typeface="Arial" panose="020B0604020202020204" pitchFamily="34" charset="0"/>
              </a:rPr>
              <a:t> de los </a:t>
            </a:r>
            <a:r>
              <a:rPr lang="en-US" sz="2200" dirty="0" err="1" smtClean="0">
                <a:latin typeface="Arial" panose="020B0604020202020204" pitchFamily="34" charset="0"/>
                <a:cs typeface="Arial" panose="020B0604020202020204" pitchFamily="34" charset="0"/>
              </a:rPr>
              <a:t>subsistemas</a:t>
            </a:r>
            <a:r>
              <a:rPr lang="en-US" sz="2200" dirty="0" smtClean="0">
                <a:latin typeface="Arial" panose="020B0604020202020204" pitchFamily="34" charset="0"/>
                <a:cs typeface="Arial" panose="020B0604020202020204" pitchFamily="34" charset="0"/>
              </a:rPr>
              <a:t> y </a:t>
            </a:r>
            <a:r>
              <a:rPr lang="en-US" sz="2200" dirty="0" err="1" smtClean="0">
                <a:latin typeface="Arial" panose="020B0604020202020204" pitchFamily="34" charset="0"/>
                <a:cs typeface="Arial" panose="020B0604020202020204" pitchFamily="34" charset="0"/>
              </a:rPr>
              <a:t>factores</a:t>
            </a:r>
            <a:r>
              <a:rPr lang="en-US" sz="2200" dirty="0" smtClean="0">
                <a:latin typeface="Arial" panose="020B0604020202020204" pitchFamily="34" charset="0"/>
                <a:cs typeface="Arial" panose="020B0604020202020204" pitchFamily="34" charset="0"/>
              </a:rPr>
              <a:t> de la </a:t>
            </a:r>
            <a:r>
              <a:rPr lang="en-US" sz="2200" dirty="0" err="1" smtClean="0">
                <a:latin typeface="Arial" panose="020B0604020202020204" pitchFamily="34" charset="0"/>
                <a:cs typeface="Arial" panose="020B0604020202020204" pitchFamily="34" charset="0"/>
              </a:rPr>
              <a:t>comunidad</a:t>
            </a:r>
            <a:r>
              <a:rPr lang="en-US" sz="2200" dirty="0" smtClean="0">
                <a:latin typeface="Arial" panose="020B0604020202020204" pitchFamily="34" charset="0"/>
                <a:cs typeface="Arial" panose="020B0604020202020204" pitchFamily="34" charset="0"/>
              </a:rPr>
              <a:t>, en </a:t>
            </a:r>
            <a:r>
              <a:rPr lang="en-US" sz="2200" dirty="0" err="1" smtClean="0">
                <a:latin typeface="Arial" panose="020B0604020202020204" pitchFamily="34" charset="0"/>
                <a:cs typeface="Arial" panose="020B0604020202020204" pitchFamily="34" charset="0"/>
              </a:rPr>
              <a:t>función</a:t>
            </a:r>
            <a:r>
              <a:rPr lang="en-US" sz="2200" dirty="0" smtClean="0">
                <a:latin typeface="Arial" panose="020B0604020202020204" pitchFamily="34" charset="0"/>
                <a:cs typeface="Arial" panose="020B0604020202020204" pitchFamily="34" charset="0"/>
              </a:rPr>
              <a:t> de </a:t>
            </a:r>
            <a:r>
              <a:rPr lang="en-US" sz="2200" dirty="0" err="1" smtClean="0">
                <a:latin typeface="Arial" panose="020B0604020202020204" pitchFamily="34" charset="0"/>
                <a:cs typeface="Arial" panose="020B0604020202020204" pitchFamily="34" charset="0"/>
              </a:rPr>
              <a:t>generar</a:t>
            </a:r>
            <a:r>
              <a:rPr lang="en-US" sz="2200" dirty="0" smtClean="0">
                <a:latin typeface="Arial" panose="020B0604020202020204" pitchFamily="34" charset="0"/>
                <a:cs typeface="Arial" panose="020B0604020202020204" pitchFamily="34" charset="0"/>
              </a:rPr>
              <a:t> efectividad en la prevención y enfrentamiento y </a:t>
            </a:r>
            <a:r>
              <a:rPr lang="en-US" sz="2200" dirty="0" err="1" smtClean="0">
                <a:latin typeface="Arial" panose="020B0604020202020204" pitchFamily="34" charset="0"/>
                <a:cs typeface="Arial" panose="020B0604020202020204" pitchFamily="34" charset="0"/>
              </a:rPr>
              <a:t>cumplir</a:t>
            </a:r>
            <a:r>
              <a:rPr lang="en-US" sz="2200" dirty="0" smtClean="0">
                <a:latin typeface="Arial" panose="020B0604020202020204" pitchFamily="34" charset="0"/>
                <a:cs typeface="Arial" panose="020B0604020202020204" pitchFamily="34" charset="0"/>
              </a:rPr>
              <a:t> con las Directivas </a:t>
            </a:r>
            <a:r>
              <a:rPr lang="en-US" sz="2200" dirty="0" err="1" smtClean="0">
                <a:latin typeface="Arial" panose="020B0604020202020204" pitchFamily="34" charset="0"/>
                <a:cs typeface="Arial" panose="020B0604020202020204" pitchFamily="34" charset="0"/>
              </a:rPr>
              <a:t>Generales</a:t>
            </a:r>
            <a:r>
              <a:rPr lang="en-US" sz="2200" b="1" dirty="0" smtClean="0">
                <a:solidFill>
                  <a:srgbClr val="FF0000"/>
                </a:solidFill>
                <a:latin typeface="Arial" panose="020B0604020202020204" pitchFamily="34" charset="0"/>
                <a:cs typeface="Arial" panose="020B0604020202020204" pitchFamily="34" charset="0"/>
              </a:rPr>
              <a:t>.</a:t>
            </a:r>
            <a:endParaRPr lang="en-US" sz="2200" b="1" dirty="0">
              <a:solidFill>
                <a:srgbClr val="FF0000"/>
              </a:solidFill>
              <a:latin typeface="Arial" panose="020B0604020202020204" pitchFamily="34" charset="0"/>
              <a:cs typeface="Arial" panose="020B0604020202020204" pitchFamily="34" charset="0"/>
            </a:endParaRPr>
          </a:p>
        </p:txBody>
      </p:sp>
      <p:sp>
        <p:nvSpPr>
          <p:cNvPr id="8" name="Rectángulo 5"/>
          <p:cNvSpPr/>
          <p:nvPr/>
        </p:nvSpPr>
        <p:spPr>
          <a:xfrm>
            <a:off x="40044" y="51254"/>
            <a:ext cx="12192000" cy="759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574226"/>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97205" y="1132116"/>
            <a:ext cx="11782697" cy="5564776"/>
          </a:xfrm>
          <a:prstGeom prst="rect">
            <a:avLst/>
          </a:prstGeom>
          <a:ln w="38100">
            <a:noFill/>
            <a:prstDash val="sysDash"/>
          </a:ln>
        </p:spPr>
        <p:txBody>
          <a:bodyPr anchor="t"/>
          <a:lstStyle/>
          <a:p>
            <a:pPr algn="just"/>
            <a:endParaRPr lang="en-US" sz="1200" dirty="0"/>
          </a:p>
        </p:txBody>
      </p:sp>
      <p:sp>
        <p:nvSpPr>
          <p:cNvPr id="2" name="Rectángulo 1"/>
          <p:cNvSpPr/>
          <p:nvPr/>
        </p:nvSpPr>
        <p:spPr>
          <a:xfrm>
            <a:off x="501843" y="1132116"/>
            <a:ext cx="11373419" cy="6032421"/>
          </a:xfrm>
          <a:prstGeom prst="rect">
            <a:avLst/>
          </a:prstGeom>
        </p:spPr>
        <p:txBody>
          <a:bodyPr wrap="square">
            <a:spAutoFit/>
          </a:bodyPr>
          <a:lstStyle/>
          <a:p>
            <a:pPr lvl="0" algn="just"/>
            <a:r>
              <a:rPr lang="es-ES" sz="2200" b="1" dirty="0" smtClean="0">
                <a:latin typeface="Arial" panose="020B0604020202020204" pitchFamily="34" charset="0"/>
                <a:cs typeface="Arial" panose="020B0604020202020204" pitchFamily="34" charset="0"/>
              </a:rPr>
              <a:t>27. Continuar la atención priorizada a las personas en situación de discapacidad.</a:t>
            </a:r>
          </a:p>
          <a:p>
            <a:pPr lvl="0" algn="just"/>
            <a:endParaRPr lang="es-ES" sz="800" b="1" strike="sngStrike" dirty="0" smtClean="0">
              <a:latin typeface="Arial" panose="020B0604020202020204" pitchFamily="34" charset="0"/>
              <a:cs typeface="Arial" panose="020B0604020202020204" pitchFamily="34" charset="0"/>
            </a:endParaRPr>
          </a:p>
          <a:p>
            <a:pPr marL="512763" indent="-512763" algn="just"/>
            <a:r>
              <a:rPr lang="es-ES" sz="2200" b="1" dirty="0" smtClean="0">
                <a:latin typeface="Arial" panose="020B0604020202020204" pitchFamily="34" charset="0"/>
                <a:cs typeface="Arial" panose="020B0604020202020204" pitchFamily="34" charset="0"/>
              </a:rPr>
              <a:t>28. Consolidar las </a:t>
            </a:r>
            <a:r>
              <a:rPr lang="es-ES" sz="2200" b="1" dirty="0">
                <a:latin typeface="Arial" panose="020B0604020202020204" pitchFamily="34" charset="0"/>
                <a:cs typeface="Arial" panose="020B0604020202020204" pitchFamily="34" charset="0"/>
              </a:rPr>
              <a:t>políticas públicas para la promoción de mujeres a responsabilidades estatales, administrativas y en la estrategia integral de prevención y atención a la violencia de género</a:t>
            </a:r>
            <a:r>
              <a:rPr lang="es-ES" sz="2200" b="1" dirty="0" smtClean="0">
                <a:latin typeface="Arial" panose="020B0604020202020204" pitchFamily="34" charset="0"/>
                <a:cs typeface="Arial" panose="020B0604020202020204" pitchFamily="34" charset="0"/>
              </a:rPr>
              <a:t>.</a:t>
            </a:r>
          </a:p>
          <a:p>
            <a:pPr marL="457200" indent="-457200" algn="just">
              <a:buFont typeface="+mj-lt"/>
              <a:buAutoNum type="arabicPeriod" startAt="33"/>
            </a:pPr>
            <a:endParaRPr lang="es-ES" sz="800" b="1" dirty="0" smtClean="0">
              <a:latin typeface="Arial" panose="020B0604020202020204" pitchFamily="34" charset="0"/>
              <a:cs typeface="Arial" panose="020B0604020202020204" pitchFamily="34" charset="0"/>
            </a:endParaRPr>
          </a:p>
          <a:p>
            <a:pPr marL="512763" indent="-512763" algn="just"/>
            <a:r>
              <a:rPr lang="es-ES" sz="2200" b="1" dirty="0" smtClean="0">
                <a:latin typeface="Arial" panose="020B0604020202020204" pitchFamily="34" charset="0"/>
                <a:cs typeface="Arial" panose="020B0604020202020204" pitchFamily="34" charset="0"/>
              </a:rPr>
              <a:t>29. Implementar </a:t>
            </a:r>
            <a:r>
              <a:rPr lang="es-ES" sz="2200" b="1" dirty="0">
                <a:latin typeface="Arial" panose="020B0604020202020204" pitchFamily="34" charset="0"/>
                <a:cs typeface="Arial" panose="020B0604020202020204" pitchFamily="34" charset="0"/>
              </a:rPr>
              <a:t>las acciones de mayor impacto en la niñez, los adolescentes y jóvenes y su sostenibilidad, en aras de avanzar en la política aprobada</a:t>
            </a:r>
            <a:r>
              <a:rPr lang="es-ES" sz="2200" b="1" dirty="0" smtClean="0">
                <a:latin typeface="Arial" panose="020B0604020202020204" pitchFamily="34" charset="0"/>
                <a:cs typeface="Arial" panose="020B0604020202020204" pitchFamily="34" charset="0"/>
              </a:rPr>
              <a:t>.</a:t>
            </a:r>
          </a:p>
          <a:p>
            <a:pPr marL="457200" indent="-457200" algn="just">
              <a:buFont typeface="+mj-lt"/>
              <a:buAutoNum type="arabicPeriod" startAt="33"/>
            </a:pPr>
            <a:endParaRPr lang="es-ES" sz="800" b="1" dirty="0" smtClean="0">
              <a:latin typeface="Arial" panose="020B0604020202020204" pitchFamily="34" charset="0"/>
              <a:cs typeface="Arial" panose="020B0604020202020204" pitchFamily="34" charset="0"/>
            </a:endParaRPr>
          </a:p>
          <a:p>
            <a:pPr marL="512763" indent="-512763" algn="just"/>
            <a:r>
              <a:rPr lang="es-ES" sz="2200" b="1" dirty="0" smtClean="0">
                <a:latin typeface="Arial" panose="020B0604020202020204" pitchFamily="34" charset="0"/>
                <a:cs typeface="Arial" panose="020B0604020202020204" pitchFamily="34" charset="0"/>
              </a:rPr>
              <a:t>30. </a:t>
            </a:r>
            <a:r>
              <a:rPr lang="es-ES" sz="2200" b="1" dirty="0">
                <a:latin typeface="Arial" panose="020B0604020202020204" pitchFamily="34" charset="0"/>
                <a:cs typeface="Arial" panose="020B0604020202020204" pitchFamily="34" charset="0"/>
              </a:rPr>
              <a:t>Mantener la atención e implementación de las acciones para la atención a la dinámica demográfica, en correspondencia con la </a:t>
            </a:r>
            <a:r>
              <a:rPr lang="es-ES" sz="2200" b="1" dirty="0" smtClean="0">
                <a:latin typeface="Arial" panose="020B0604020202020204" pitchFamily="34" charset="0"/>
                <a:cs typeface="Arial" panose="020B0604020202020204" pitchFamily="34" charset="0"/>
              </a:rPr>
              <a:t>Estrategia de Desarrollo Municipal.</a:t>
            </a:r>
            <a:endParaRPr lang="es-ES" sz="2200" b="1" dirty="0">
              <a:latin typeface="Arial" panose="020B0604020202020204" pitchFamily="34" charset="0"/>
              <a:cs typeface="Arial" panose="020B0604020202020204" pitchFamily="34" charset="0"/>
            </a:endParaRPr>
          </a:p>
          <a:p>
            <a:pPr marL="457200" indent="-457200" algn="just">
              <a:buFont typeface="+mj-lt"/>
              <a:buAutoNum type="arabicPeriod" startAt="33"/>
            </a:pPr>
            <a:endParaRPr lang="es-ES" sz="800" b="1" dirty="0" smtClean="0">
              <a:latin typeface="Arial" panose="020B0604020202020204" pitchFamily="34" charset="0"/>
              <a:cs typeface="Arial" panose="020B0604020202020204" pitchFamily="34" charset="0"/>
            </a:endParaRPr>
          </a:p>
          <a:p>
            <a:pPr algn="just"/>
            <a:r>
              <a:rPr lang="es-ES" sz="2200" b="1" dirty="0" smtClean="0">
                <a:latin typeface="Arial" panose="020B0604020202020204" pitchFamily="34" charset="0"/>
                <a:cs typeface="Arial" panose="020B0604020202020204" pitchFamily="34" charset="0"/>
              </a:rPr>
              <a:t>31. Cumplir el Programa </a:t>
            </a:r>
            <a:r>
              <a:rPr lang="es-ES" sz="2200" b="1" dirty="0">
                <a:latin typeface="Arial" panose="020B0604020202020204" pitchFamily="34" charset="0"/>
                <a:cs typeface="Arial" panose="020B0604020202020204" pitchFamily="34" charset="0"/>
              </a:rPr>
              <a:t>de la Vivienda</a:t>
            </a:r>
            <a:r>
              <a:rPr lang="es-ES" sz="2200" b="1" dirty="0" smtClean="0">
                <a:latin typeface="Arial" panose="020B0604020202020204" pitchFamily="34" charset="0"/>
                <a:cs typeface="Arial" panose="020B0604020202020204" pitchFamily="34" charset="0"/>
              </a:rPr>
              <a:t>. 70 nuevas viviendas</a:t>
            </a:r>
          </a:p>
          <a:p>
            <a:pPr marL="457200" indent="-457200" algn="just">
              <a:buFont typeface="+mj-lt"/>
              <a:buAutoNum type="arabicPeriod" startAt="33"/>
            </a:pPr>
            <a:endParaRPr lang="es-ES" sz="800" b="1" dirty="0" smtClean="0">
              <a:latin typeface="Arial" panose="020B0604020202020204" pitchFamily="34" charset="0"/>
              <a:cs typeface="Arial" panose="020B0604020202020204" pitchFamily="34" charset="0"/>
            </a:endParaRPr>
          </a:p>
          <a:p>
            <a:pPr algn="just"/>
            <a:r>
              <a:rPr lang="es-ES" sz="2200" b="1" dirty="0" smtClean="0">
                <a:latin typeface="Arial" panose="020B0604020202020204" pitchFamily="34" charset="0"/>
                <a:cs typeface="Arial" panose="020B0604020202020204" pitchFamily="34" charset="0"/>
              </a:rPr>
              <a:t>32. Atender la ruralidad. Consolidar </a:t>
            </a:r>
            <a:r>
              <a:rPr lang="es-ES" sz="2200" b="1" dirty="0">
                <a:latin typeface="Arial" panose="020B0604020202020204" pitchFamily="34" charset="0"/>
                <a:cs typeface="Arial" panose="020B0604020202020204" pitchFamily="34" charset="0"/>
              </a:rPr>
              <a:t>las </a:t>
            </a:r>
            <a:r>
              <a:rPr lang="es-ES" sz="2200" b="1" dirty="0" smtClean="0">
                <a:latin typeface="Arial" panose="020B0604020202020204" pitchFamily="34" charset="0"/>
                <a:cs typeface="Arial" panose="020B0604020202020204" pitchFamily="34" charset="0"/>
              </a:rPr>
              <a:t>acciones. </a:t>
            </a:r>
          </a:p>
          <a:p>
            <a:pPr algn="just"/>
            <a:r>
              <a:rPr lang="es-ES" sz="2200" b="1" dirty="0" smtClean="0">
                <a:latin typeface="Arial" panose="020B0604020202020204" pitchFamily="34" charset="0"/>
                <a:cs typeface="Arial" panose="020B0604020202020204" pitchFamily="34" charset="0"/>
              </a:rPr>
              <a:t>El municipio trabaja en la transformación de 4 comunidades rurales en situación de vulnerabilidad, una de ellas en el Plan Turquino.</a:t>
            </a:r>
          </a:p>
          <a:p>
            <a:pPr marL="457200" indent="-457200" algn="just">
              <a:buFont typeface="+mj-lt"/>
              <a:buAutoNum type="arabicPeriod" startAt="33"/>
            </a:pPr>
            <a:endParaRPr lang="es-ES" sz="800" b="1" dirty="0" smtClean="0">
              <a:latin typeface="Arial" panose="020B0604020202020204" pitchFamily="34" charset="0"/>
              <a:cs typeface="Arial" panose="020B0604020202020204" pitchFamily="34" charset="0"/>
            </a:endParaRPr>
          </a:p>
          <a:p>
            <a:pPr marL="457200" indent="-457200" algn="just">
              <a:buFont typeface="+mj-lt"/>
              <a:buAutoNum type="arabicPeriod" startAt="33"/>
            </a:pPr>
            <a:endParaRPr lang="x-none" sz="2200" b="1" dirty="0">
              <a:latin typeface="Arial" panose="020B0604020202020204" pitchFamily="34" charset="0"/>
              <a:cs typeface="Arial" panose="020B0604020202020204" pitchFamily="34" charset="0"/>
            </a:endParaRPr>
          </a:p>
          <a:p>
            <a:pPr marL="457200" lvl="0" indent="-457200" algn="just">
              <a:buFont typeface="+mj-lt"/>
              <a:buAutoNum type="arabicPeriod" startAt="33"/>
            </a:pPr>
            <a:endParaRPr lang="es-ES" sz="2200" b="1" dirty="0">
              <a:latin typeface="Arial" panose="020B0604020202020204" pitchFamily="34" charset="0"/>
              <a:cs typeface="Arial" panose="020B0604020202020204" pitchFamily="34" charset="0"/>
            </a:endParaRPr>
          </a:p>
          <a:p>
            <a:pPr marL="457200" indent="-457200" algn="just" eaLnBrk="0" fontAlgn="base" hangingPunct="0">
              <a:buFont typeface="+mj-lt"/>
              <a:buAutoNum type="arabicPeriod" startAt="33"/>
            </a:pPr>
            <a:endParaRPr lang="en-US" sz="800" dirty="0" smtClean="0">
              <a:latin typeface="Arial" panose="020B0604020202020204" pitchFamily="34" charset="0"/>
              <a:cs typeface="Arial" panose="020B0604020202020204" pitchFamily="34" charset="0"/>
            </a:endParaRPr>
          </a:p>
        </p:txBody>
      </p:sp>
      <p:sp>
        <p:nvSpPr>
          <p:cNvPr id="8"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248176"/>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97205" y="1132116"/>
            <a:ext cx="11782697" cy="5564776"/>
          </a:xfrm>
          <a:prstGeom prst="rect">
            <a:avLst/>
          </a:prstGeom>
          <a:ln w="38100">
            <a:noFill/>
            <a:prstDash val="sysDash"/>
          </a:ln>
        </p:spPr>
        <p:txBody>
          <a:bodyPr anchor="t"/>
          <a:lstStyle/>
          <a:p>
            <a:pPr algn="just"/>
            <a:endParaRPr lang="en-US" sz="1200" dirty="0"/>
          </a:p>
        </p:txBody>
      </p:sp>
      <p:sp>
        <p:nvSpPr>
          <p:cNvPr id="8"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
        <p:nvSpPr>
          <p:cNvPr id="4" name="Rectángulo 3"/>
          <p:cNvSpPr/>
          <p:nvPr/>
        </p:nvSpPr>
        <p:spPr>
          <a:xfrm>
            <a:off x="723924" y="808586"/>
            <a:ext cx="10929258" cy="5921621"/>
          </a:xfrm>
          <a:prstGeom prst="rect">
            <a:avLst/>
          </a:prstGeom>
        </p:spPr>
        <p:txBody>
          <a:bodyPr wrap="square">
            <a:spAutoFit/>
          </a:bodyPr>
          <a:lstStyle/>
          <a:p>
            <a:pPr algn="just">
              <a:lnSpc>
                <a:spcPct val="112000"/>
              </a:lnSpc>
              <a:spcBef>
                <a:spcPts val="300"/>
              </a:spcBef>
              <a:spcAft>
                <a:spcPts val="300"/>
              </a:spcAft>
            </a:pPr>
            <a:endParaRPr lang="es-ES" altLang="es-ES" sz="2000" dirty="0" smtClean="0">
              <a:latin typeface="Arial" panose="020B0604020202020204" pitchFamily="34" charset="0"/>
              <a:cs typeface="Arial" panose="020B0604020202020204" pitchFamily="34" charset="0"/>
            </a:endParaRPr>
          </a:p>
          <a:p>
            <a:pPr algn="just">
              <a:lnSpc>
                <a:spcPct val="112000"/>
              </a:lnSpc>
              <a:spcBef>
                <a:spcPts val="300"/>
              </a:spcBef>
              <a:spcAft>
                <a:spcPts val="300"/>
              </a:spcAft>
            </a:pPr>
            <a:r>
              <a:rPr lang="es-ES" altLang="es-ES" sz="2000" dirty="0">
                <a:latin typeface="Arial" panose="020B0604020202020204" pitchFamily="34" charset="0"/>
                <a:cs typeface="Arial" panose="020B0604020202020204" pitchFamily="34" charset="0"/>
              </a:rPr>
              <a:t>33. Continuar la  implementación de las medidas para mejorar la situación de los sectores de la salud y la educación. </a:t>
            </a:r>
            <a:endParaRPr lang="es-ES" altLang="es-ES" sz="2000" dirty="0" smtClean="0">
              <a:latin typeface="Arial" panose="020B0604020202020204" pitchFamily="34" charset="0"/>
              <a:cs typeface="Arial" panose="020B0604020202020204" pitchFamily="34" charset="0"/>
            </a:endParaRPr>
          </a:p>
          <a:p>
            <a:pPr algn="just">
              <a:lnSpc>
                <a:spcPct val="112000"/>
              </a:lnSpc>
              <a:spcBef>
                <a:spcPts val="300"/>
              </a:spcBef>
              <a:spcAft>
                <a:spcPts val="300"/>
              </a:spcAft>
            </a:pPr>
            <a:r>
              <a:rPr lang="es-ES" altLang="es-ES" sz="2000" dirty="0" smtClean="0">
                <a:latin typeface="Arial" panose="020B0604020202020204" pitchFamily="34" charset="0"/>
                <a:cs typeface="Arial" panose="020B0604020202020204" pitchFamily="34" charset="0"/>
              </a:rPr>
              <a:t>Educación :</a:t>
            </a:r>
          </a:p>
          <a:p>
            <a:pPr algn="just">
              <a:lnSpc>
                <a:spcPct val="112000"/>
              </a:lnSpc>
              <a:spcBef>
                <a:spcPts val="300"/>
              </a:spcBef>
              <a:spcAft>
                <a:spcPts val="300"/>
              </a:spcAft>
            </a:pPr>
            <a:r>
              <a:rPr lang="es-ES" altLang="es-ES" sz="2000" dirty="0" smtClean="0">
                <a:latin typeface="Arial" panose="020B0604020202020204" pitchFamily="34" charset="0"/>
                <a:cs typeface="Arial" panose="020B0604020202020204" pitchFamily="34" charset="0"/>
              </a:rPr>
              <a:t>En </a:t>
            </a:r>
            <a:r>
              <a:rPr lang="es-ES" altLang="es-ES" sz="2000" dirty="0">
                <a:latin typeface="Arial" panose="020B0604020202020204" pitchFamily="34" charset="0"/>
                <a:cs typeface="Arial" panose="020B0604020202020204" pitchFamily="34" charset="0"/>
              </a:rPr>
              <a:t>el municipio el gasto de personal está respaldado en un 100% con </a:t>
            </a:r>
            <a:r>
              <a:rPr lang="es-ES" altLang="es-ES" sz="2000" dirty="0" smtClean="0">
                <a:latin typeface="Arial" panose="020B0604020202020204" pitchFamily="34" charset="0"/>
                <a:cs typeface="Arial" panose="020B0604020202020204" pitchFamily="34" charset="0"/>
              </a:rPr>
              <a:t>112 500 000,00 CUP </a:t>
            </a:r>
            <a:r>
              <a:rPr lang="es-ES" altLang="es-ES" sz="2000" dirty="0">
                <a:latin typeface="Arial" panose="020B0604020202020204" pitchFamily="34" charset="0"/>
                <a:cs typeface="Arial" panose="020B0604020202020204" pitchFamily="34" charset="0"/>
              </a:rPr>
              <a:t>sin incluir el incremento salarial, además se  está actualizando el </a:t>
            </a:r>
            <a:r>
              <a:rPr lang="es-ES" altLang="es-ES" sz="2000" dirty="0" err="1">
                <a:latin typeface="Arial" panose="020B0604020202020204" pitchFamily="34" charset="0"/>
                <a:cs typeface="Arial" panose="020B0604020202020204" pitchFamily="34" charset="0"/>
              </a:rPr>
              <a:t>Versat</a:t>
            </a:r>
            <a:r>
              <a:rPr lang="es-ES" altLang="es-ES" sz="2000" dirty="0">
                <a:latin typeface="Arial" panose="020B0604020202020204" pitchFamily="34" charset="0"/>
                <a:cs typeface="Arial" panose="020B0604020202020204" pitchFamily="34" charset="0"/>
              </a:rPr>
              <a:t> con los compañeros de </a:t>
            </a:r>
            <a:r>
              <a:rPr lang="es-ES" altLang="es-ES" sz="2000" dirty="0" err="1">
                <a:latin typeface="Arial" panose="020B0604020202020204" pitchFamily="34" charset="0"/>
                <a:cs typeface="Arial" panose="020B0604020202020204" pitchFamily="34" charset="0"/>
              </a:rPr>
              <a:t>Desoft</a:t>
            </a:r>
            <a:r>
              <a:rPr lang="es-ES" altLang="es-ES" sz="2000" dirty="0">
                <a:latin typeface="Arial" panose="020B0604020202020204" pitchFamily="34" charset="0"/>
                <a:cs typeface="Arial" panose="020B0604020202020204" pitchFamily="34" charset="0"/>
              </a:rPr>
              <a:t> teniendo en cuenta las nuevas condiciones de pago. </a:t>
            </a:r>
          </a:p>
          <a:p>
            <a:pPr algn="just">
              <a:lnSpc>
                <a:spcPct val="150000"/>
              </a:lnSpc>
              <a:spcBef>
                <a:spcPts val="300"/>
              </a:spcBef>
              <a:spcAft>
                <a:spcPts val="300"/>
              </a:spcAft>
            </a:pPr>
            <a:r>
              <a:rPr lang="es-ES" altLang="es-ES" sz="2000" dirty="0">
                <a:latin typeface="Arial" panose="020B0604020202020204" pitchFamily="34" charset="0"/>
                <a:cs typeface="Arial" panose="020B0604020202020204" pitchFamily="34" charset="0"/>
              </a:rPr>
              <a:t>Se notificó por finanza un monto de  </a:t>
            </a:r>
            <a:r>
              <a:rPr lang="es-ES" altLang="es-ES" sz="2000" dirty="0" smtClean="0">
                <a:latin typeface="Arial" panose="020B0604020202020204" pitchFamily="34" charset="0"/>
                <a:cs typeface="Arial" panose="020B0604020202020204" pitchFamily="34" charset="0"/>
              </a:rPr>
              <a:t>59,900,316.00</a:t>
            </a:r>
            <a:endParaRPr lang="es-ES" altLang="es-ES" sz="2000" dirty="0">
              <a:latin typeface="Arial" panose="020B0604020202020204" pitchFamily="34" charset="0"/>
              <a:cs typeface="Arial" panose="020B0604020202020204" pitchFamily="34" charset="0"/>
            </a:endParaRPr>
          </a:p>
          <a:p>
            <a:pPr algn="just">
              <a:lnSpc>
                <a:spcPct val="150000"/>
              </a:lnSpc>
              <a:spcBef>
                <a:spcPts val="300"/>
              </a:spcBef>
              <a:spcAft>
                <a:spcPts val="300"/>
              </a:spcAft>
            </a:pPr>
            <a:r>
              <a:rPr lang="es-ES" altLang="es-ES" sz="2000" b="1" dirty="0">
                <a:latin typeface="Arial" panose="020B0604020202020204" pitchFamily="34" charset="0"/>
                <a:cs typeface="Arial" panose="020B0604020202020204" pitchFamily="34" charset="0"/>
              </a:rPr>
              <a:t>Propuesta de pago: </a:t>
            </a:r>
          </a:p>
          <a:p>
            <a:pPr algn="just">
              <a:lnSpc>
                <a:spcPct val="112000"/>
              </a:lnSpc>
              <a:spcBef>
                <a:spcPts val="300"/>
              </a:spcBef>
              <a:spcAft>
                <a:spcPts val="300"/>
              </a:spcAft>
            </a:pPr>
            <a:r>
              <a:rPr lang="es-ES" altLang="es-ES" sz="2000" dirty="0">
                <a:latin typeface="Arial" panose="020B0604020202020204" pitchFamily="34" charset="0"/>
                <a:cs typeface="Arial" panose="020B0604020202020204" pitchFamily="34" charset="0"/>
              </a:rPr>
              <a:t>Por concepto de sobrecarga se </a:t>
            </a:r>
            <a:r>
              <a:rPr lang="es-ES" altLang="es-ES" sz="2000" dirty="0" smtClean="0">
                <a:latin typeface="Arial" panose="020B0604020202020204" pitchFamily="34" charset="0"/>
                <a:cs typeface="Arial" panose="020B0604020202020204" pitchFamily="34" charset="0"/>
              </a:rPr>
              <a:t>pagará </a:t>
            </a:r>
            <a:r>
              <a:rPr lang="es-ES" altLang="es-ES" sz="2000" dirty="0">
                <a:latin typeface="Arial" panose="020B0604020202020204" pitchFamily="34" charset="0"/>
                <a:cs typeface="Arial" panose="020B0604020202020204" pitchFamily="34" charset="0"/>
              </a:rPr>
              <a:t>a 253 trabajadores:</a:t>
            </a:r>
          </a:p>
          <a:p>
            <a:pPr algn="just">
              <a:lnSpc>
                <a:spcPct val="112000"/>
              </a:lnSpc>
              <a:spcBef>
                <a:spcPts val="300"/>
              </a:spcBef>
              <a:spcAft>
                <a:spcPts val="300"/>
              </a:spcAft>
            </a:pPr>
            <a:r>
              <a:rPr lang="es-ES" altLang="es-ES" sz="2000" dirty="0">
                <a:latin typeface="Arial" panose="020B0604020202020204" pitchFamily="34" charset="0"/>
                <a:cs typeface="Arial" panose="020B0604020202020204" pitchFamily="34" charset="0"/>
              </a:rPr>
              <a:t>Monto Total: 884,075.00 MP</a:t>
            </a:r>
          </a:p>
          <a:p>
            <a:pPr algn="just">
              <a:lnSpc>
                <a:spcPct val="112000"/>
              </a:lnSpc>
              <a:spcBef>
                <a:spcPts val="300"/>
              </a:spcBef>
              <a:spcAft>
                <a:spcPts val="300"/>
              </a:spcAft>
            </a:pPr>
            <a:r>
              <a:rPr lang="es-ES" altLang="es-ES" sz="2000" dirty="0">
                <a:latin typeface="Arial" panose="020B0604020202020204" pitchFamily="34" charset="0"/>
                <a:cs typeface="Arial" panose="020B0604020202020204" pitchFamily="34" charset="0"/>
              </a:rPr>
              <a:t>Por concepto de Relación docente-niño 69 a : </a:t>
            </a:r>
          </a:p>
          <a:p>
            <a:pPr algn="just">
              <a:lnSpc>
                <a:spcPct val="112000"/>
              </a:lnSpc>
              <a:spcBef>
                <a:spcPts val="300"/>
              </a:spcBef>
              <a:spcAft>
                <a:spcPts val="300"/>
              </a:spcAft>
            </a:pPr>
            <a:r>
              <a:rPr lang="es-ES" altLang="es-ES" sz="2000" dirty="0">
                <a:latin typeface="Arial" panose="020B0604020202020204" pitchFamily="34" charset="0"/>
                <a:cs typeface="Arial" panose="020B0604020202020204" pitchFamily="34" charset="0"/>
              </a:rPr>
              <a:t>Monto Total: 112,891.00 MP</a:t>
            </a:r>
          </a:p>
          <a:p>
            <a:pPr algn="just">
              <a:lnSpc>
                <a:spcPct val="112000"/>
              </a:lnSpc>
              <a:spcBef>
                <a:spcPts val="300"/>
              </a:spcBef>
              <a:spcAft>
                <a:spcPts val="300"/>
              </a:spcAft>
            </a:pPr>
            <a:r>
              <a:rPr lang="es-ES" altLang="es-ES" sz="2000" b="1" dirty="0">
                <a:latin typeface="Arial" panose="020B0604020202020204" pitchFamily="34" charset="0"/>
                <a:cs typeface="Arial" panose="020B0604020202020204" pitchFamily="34" charset="0"/>
              </a:rPr>
              <a:t>Total: 996,966 MP.</a:t>
            </a:r>
          </a:p>
        </p:txBody>
      </p:sp>
    </p:spTree>
    <p:extLst>
      <p:ext uri="{BB962C8B-B14F-4D97-AF65-F5344CB8AC3E}">
        <p14:creationId xmlns:p14="http://schemas.microsoft.com/office/powerpoint/2010/main" val="1739920802"/>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97205" y="1132116"/>
            <a:ext cx="11782697" cy="5564776"/>
          </a:xfrm>
          <a:prstGeom prst="rect">
            <a:avLst/>
          </a:prstGeom>
          <a:ln w="38100">
            <a:noFill/>
            <a:prstDash val="sysDash"/>
          </a:ln>
        </p:spPr>
        <p:txBody>
          <a:bodyPr anchor="t"/>
          <a:lstStyle/>
          <a:p>
            <a:pPr algn="just"/>
            <a:endParaRPr lang="en-US" sz="1200" dirty="0"/>
          </a:p>
        </p:txBody>
      </p:sp>
      <p:sp>
        <p:nvSpPr>
          <p:cNvPr id="8"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
        <p:nvSpPr>
          <p:cNvPr id="4" name="Rectángulo 3"/>
          <p:cNvSpPr/>
          <p:nvPr/>
        </p:nvSpPr>
        <p:spPr>
          <a:xfrm>
            <a:off x="671415" y="1389158"/>
            <a:ext cx="10929258" cy="5625514"/>
          </a:xfrm>
          <a:prstGeom prst="rect">
            <a:avLst/>
          </a:prstGeom>
        </p:spPr>
        <p:txBody>
          <a:bodyPr wrap="square">
            <a:spAutoFit/>
          </a:bodyPr>
          <a:lstStyle/>
          <a:p>
            <a:pPr algn="just">
              <a:lnSpc>
                <a:spcPct val="112000"/>
              </a:lnSpc>
              <a:spcBef>
                <a:spcPts val="300"/>
              </a:spcBef>
              <a:spcAft>
                <a:spcPts val="300"/>
              </a:spcAft>
            </a:pPr>
            <a:r>
              <a:rPr lang="es-ES" altLang="es-ES" sz="2400" b="1" dirty="0" smtClean="0">
                <a:latin typeface="Arial" panose="020B0604020202020204" pitchFamily="34" charset="0"/>
                <a:cs typeface="Arial" panose="020B0604020202020204" pitchFamily="34" charset="0"/>
              </a:rPr>
              <a:t>Salud Pública :</a:t>
            </a:r>
          </a:p>
          <a:p>
            <a:pPr algn="just">
              <a:lnSpc>
                <a:spcPct val="150000"/>
              </a:lnSpc>
              <a:spcBef>
                <a:spcPts val="300"/>
              </a:spcBef>
              <a:spcAft>
                <a:spcPts val="300"/>
              </a:spcAft>
            </a:pPr>
            <a:r>
              <a:rPr lang="es-ES" altLang="es-ES" sz="2400" dirty="0" smtClean="0">
                <a:latin typeface="Arial" panose="020B0604020202020204" pitchFamily="34" charset="0"/>
                <a:cs typeface="Arial" panose="020B0604020202020204" pitchFamily="34" charset="0"/>
              </a:rPr>
              <a:t>Plantilla: </a:t>
            </a:r>
          </a:p>
          <a:p>
            <a:pPr algn="just">
              <a:lnSpc>
                <a:spcPct val="150000"/>
              </a:lnSpc>
              <a:spcBef>
                <a:spcPts val="300"/>
              </a:spcBef>
              <a:spcAft>
                <a:spcPts val="300"/>
              </a:spcAft>
            </a:pPr>
            <a:r>
              <a:rPr lang="es-ES" altLang="es-ES" sz="2400" dirty="0" smtClean="0">
                <a:latin typeface="Arial" panose="020B0604020202020204" pitchFamily="34" charset="0"/>
                <a:cs typeface="Arial" panose="020B0604020202020204" pitchFamily="34" charset="0"/>
              </a:rPr>
              <a:t>Aprobadas: 1483</a:t>
            </a:r>
          </a:p>
          <a:p>
            <a:pPr algn="just">
              <a:lnSpc>
                <a:spcPct val="150000"/>
              </a:lnSpc>
              <a:spcBef>
                <a:spcPts val="300"/>
              </a:spcBef>
              <a:spcAft>
                <a:spcPts val="300"/>
              </a:spcAft>
            </a:pPr>
            <a:r>
              <a:rPr lang="es-ES" altLang="es-ES" sz="2400" dirty="0" smtClean="0">
                <a:latin typeface="Arial" panose="020B0604020202020204" pitchFamily="34" charset="0"/>
                <a:cs typeface="Arial" panose="020B0604020202020204" pitchFamily="34" charset="0"/>
              </a:rPr>
              <a:t>Cubierta: 1383</a:t>
            </a:r>
          </a:p>
          <a:p>
            <a:pPr algn="just">
              <a:lnSpc>
                <a:spcPct val="150000"/>
              </a:lnSpc>
              <a:spcBef>
                <a:spcPts val="300"/>
              </a:spcBef>
              <a:spcAft>
                <a:spcPts val="300"/>
              </a:spcAft>
            </a:pPr>
            <a:r>
              <a:rPr lang="es-ES" altLang="es-ES" sz="2400" dirty="0" smtClean="0">
                <a:latin typeface="Arial" panose="020B0604020202020204" pitchFamily="34" charset="0"/>
                <a:cs typeface="Arial" panose="020B0604020202020204" pitchFamily="34" charset="0"/>
              </a:rPr>
              <a:t>Plantilla por antigüedad : 727  monto a pagar: 1,689,800,00 </a:t>
            </a:r>
          </a:p>
          <a:p>
            <a:pPr algn="just">
              <a:lnSpc>
                <a:spcPct val="150000"/>
              </a:lnSpc>
              <a:spcBef>
                <a:spcPts val="300"/>
              </a:spcBef>
              <a:spcAft>
                <a:spcPts val="300"/>
              </a:spcAft>
            </a:pPr>
            <a:r>
              <a:rPr lang="es-ES" altLang="es-ES" sz="2400" dirty="0" smtClean="0">
                <a:latin typeface="Arial" panose="020B0604020202020204" pitchFamily="34" charset="0"/>
                <a:cs typeface="Arial" panose="020B0604020202020204" pitchFamily="34" charset="0"/>
              </a:rPr>
              <a:t>Por nocturnidad: 197 monto a pagar: 662,320,00</a:t>
            </a:r>
          </a:p>
          <a:p>
            <a:pPr algn="just">
              <a:lnSpc>
                <a:spcPct val="150000"/>
              </a:lnSpc>
              <a:spcBef>
                <a:spcPts val="300"/>
              </a:spcBef>
              <a:spcAft>
                <a:spcPts val="300"/>
              </a:spcAft>
            </a:pPr>
            <a:r>
              <a:rPr lang="es-ES" altLang="es-ES" sz="2400" dirty="0" smtClean="0">
                <a:latin typeface="Arial" panose="020B0604020202020204" pitchFamily="34" charset="0"/>
                <a:cs typeface="Arial" panose="020B0604020202020204" pitchFamily="34" charset="0"/>
              </a:rPr>
              <a:t>Por condiciones especiales: 214 monto a pagar: 100,696,62 </a:t>
            </a:r>
            <a:endParaRPr lang="es-ES" altLang="es-ES" sz="2400" dirty="0">
              <a:latin typeface="Arial" panose="020B0604020202020204" pitchFamily="34" charset="0"/>
              <a:cs typeface="Arial" panose="020B0604020202020204" pitchFamily="34" charset="0"/>
            </a:endParaRPr>
          </a:p>
          <a:p>
            <a:pPr algn="just">
              <a:lnSpc>
                <a:spcPct val="112000"/>
              </a:lnSpc>
              <a:spcBef>
                <a:spcPts val="300"/>
              </a:spcBef>
              <a:spcAft>
                <a:spcPts val="300"/>
              </a:spcAft>
            </a:pPr>
            <a:r>
              <a:rPr lang="es-ES" altLang="es-ES" sz="2400" b="1" dirty="0" smtClean="0">
                <a:latin typeface="Arial" panose="020B0604020202020204" pitchFamily="34" charset="0"/>
                <a:cs typeface="Arial" panose="020B0604020202020204" pitchFamily="34" charset="0"/>
              </a:rPr>
              <a:t>Monto </a:t>
            </a:r>
            <a:r>
              <a:rPr lang="es-ES" altLang="es-ES" sz="2400" b="1" dirty="0">
                <a:latin typeface="Arial" panose="020B0604020202020204" pitchFamily="34" charset="0"/>
                <a:cs typeface="Arial" panose="020B0604020202020204" pitchFamily="34" charset="0"/>
              </a:rPr>
              <a:t>Total: </a:t>
            </a:r>
            <a:r>
              <a:rPr lang="es-ES" altLang="es-ES" sz="2400" b="1" dirty="0" smtClean="0">
                <a:latin typeface="Arial" panose="020B0604020202020204" pitchFamily="34" charset="0"/>
                <a:cs typeface="Arial" panose="020B0604020202020204" pitchFamily="34" charset="0"/>
              </a:rPr>
              <a:t>3,184,175,40 MP</a:t>
            </a:r>
          </a:p>
          <a:p>
            <a:pPr algn="just">
              <a:lnSpc>
                <a:spcPct val="112000"/>
              </a:lnSpc>
              <a:spcBef>
                <a:spcPts val="300"/>
              </a:spcBef>
              <a:spcAft>
                <a:spcPts val="300"/>
              </a:spcAft>
            </a:pPr>
            <a:endParaRPr lang="es-ES" altLang="es-ES" sz="2000" dirty="0">
              <a:latin typeface="Arial" panose="020B0604020202020204" pitchFamily="34" charset="0"/>
              <a:cs typeface="Arial" panose="020B0604020202020204" pitchFamily="34" charset="0"/>
            </a:endParaRPr>
          </a:p>
          <a:p>
            <a:pPr algn="just">
              <a:lnSpc>
                <a:spcPct val="112000"/>
              </a:lnSpc>
              <a:spcBef>
                <a:spcPts val="300"/>
              </a:spcBef>
              <a:spcAft>
                <a:spcPts val="300"/>
              </a:spcAft>
            </a:pPr>
            <a:endParaRPr lang="es-ES" alt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910927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4"/>
          <p:cNvGrpSpPr/>
          <p:nvPr/>
        </p:nvGrpSpPr>
        <p:grpSpPr>
          <a:xfrm>
            <a:off x="0" y="26448"/>
            <a:ext cx="12219240" cy="975038"/>
            <a:chOff x="-15240" y="0"/>
            <a:chExt cx="12219240" cy="670561"/>
          </a:xfrm>
          <a:noFill/>
        </p:grpSpPr>
        <p:sp>
          <p:nvSpPr>
            <p:cNvPr id="3" name="Rectángulo 5"/>
            <p:cNvSpPr/>
            <p:nvPr/>
          </p:nvSpPr>
          <p:spPr>
            <a:xfrm>
              <a:off x="0" y="0"/>
              <a:ext cx="12192000" cy="6705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cxnSp>
          <p:nvCxnSpPr>
            <p:cNvPr id="4" name="Conector recto 6"/>
            <p:cNvCxnSpPr/>
            <p:nvPr/>
          </p:nvCxnSpPr>
          <p:spPr>
            <a:xfrm>
              <a:off x="-15240" y="670560"/>
              <a:ext cx="12204000" cy="0"/>
            </a:xfrm>
            <a:prstGeom prst="line">
              <a:avLst/>
            </a:prstGeom>
            <a:grpFill/>
            <a:ln w="1143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Conector recto 7"/>
            <p:cNvCxnSpPr/>
            <p:nvPr/>
          </p:nvCxnSpPr>
          <p:spPr>
            <a:xfrm flipV="1">
              <a:off x="0" y="670560"/>
              <a:ext cx="12204000" cy="1"/>
            </a:xfrm>
            <a:prstGeom prst="line">
              <a:avLst/>
            </a:prstGeom>
            <a:grpFill/>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 name="Rectángulo 5"/>
          <p:cNvSpPr/>
          <p:nvPr/>
        </p:nvSpPr>
        <p:spPr>
          <a:xfrm>
            <a:off x="219891" y="1137683"/>
            <a:ext cx="11782697" cy="5422774"/>
          </a:xfrm>
          <a:prstGeom prst="rect">
            <a:avLst/>
          </a:prstGeom>
          <a:ln w="38100">
            <a:noFill/>
            <a:prstDash val="sysDash"/>
          </a:ln>
        </p:spPr>
        <p:txBody>
          <a:bodyPr anchor="t"/>
          <a:lstStyle/>
          <a:p>
            <a:pPr marL="542925" lvl="0" indent="-180975" algn="just">
              <a:buFont typeface="Arial" panose="020B0604020202020204" pitchFamily="34" charset="0"/>
              <a:buChar char="•"/>
              <a:tabLst>
                <a:tab pos="446088" algn="l"/>
              </a:tabLst>
            </a:pPr>
            <a:r>
              <a:rPr lang="es-ES" sz="2400" dirty="0" smtClean="0">
                <a:solidFill>
                  <a:prstClr val="black"/>
                </a:solidFill>
                <a:latin typeface="Arial" panose="020B0604020202020204" pitchFamily="34" charset="0"/>
                <a:cs typeface="Arial" panose="020B0604020202020204" pitchFamily="34" charset="0"/>
              </a:rPr>
              <a:t>Implementar el Plan </a:t>
            </a:r>
            <a:r>
              <a:rPr lang="es-ES" sz="2400" dirty="0">
                <a:solidFill>
                  <a:prstClr val="black"/>
                </a:solidFill>
                <a:latin typeface="Arial" panose="020B0604020202020204" pitchFamily="34" charset="0"/>
                <a:cs typeface="Arial" panose="020B0604020202020204" pitchFamily="34" charset="0"/>
              </a:rPr>
              <a:t>de acción para </a:t>
            </a:r>
            <a:r>
              <a:rPr lang="es-ES" sz="2400" dirty="0" smtClean="0">
                <a:solidFill>
                  <a:prstClr val="black"/>
                </a:solidFill>
                <a:latin typeface="Arial" panose="020B0604020202020204" pitchFamily="34" charset="0"/>
                <a:cs typeface="Arial" panose="020B0604020202020204" pitchFamily="34" charset="0"/>
              </a:rPr>
              <a:t>eliminar el déficit presupuestario  disminuyendo gastos e incrementando los ingresos con el objetivo de ser un municipio superavitario.</a:t>
            </a:r>
          </a:p>
          <a:p>
            <a:pPr marL="704850" lvl="0" indent="-342900" algn="just">
              <a:buFontTx/>
              <a:buChar char="-"/>
              <a:tabLst>
                <a:tab pos="446088" algn="l"/>
              </a:tabLst>
            </a:pPr>
            <a:r>
              <a:rPr lang="es-ES" sz="2400" dirty="0" smtClean="0">
                <a:solidFill>
                  <a:prstClr val="black"/>
                </a:solidFill>
                <a:latin typeface="Arial" panose="020B0604020202020204" pitchFamily="34" charset="0"/>
                <a:cs typeface="Arial" panose="020B0604020202020204" pitchFamily="34" charset="0"/>
              </a:rPr>
              <a:t>Recaudar un monto superior a los 46 millones 500 mil pesos por encima del plan de ingresos del municipio para el año 2024.</a:t>
            </a:r>
          </a:p>
          <a:p>
            <a:pPr marL="542925" indent="-180975" algn="just">
              <a:buFont typeface="Arial" panose="020B0604020202020204" pitchFamily="34" charset="0"/>
              <a:buChar char="•"/>
              <a:tabLst>
                <a:tab pos="446088" algn="l"/>
              </a:tabLst>
            </a:pPr>
            <a:r>
              <a:rPr lang="es-ES" sz="2400" dirty="0">
                <a:latin typeface="Arial" panose="020B0604020202020204" pitchFamily="34" charset="0"/>
                <a:cs typeface="Arial" panose="020B0604020202020204" pitchFamily="34" charset="0"/>
              </a:rPr>
              <a:t>Continuar el análisis a los pagos del sector presupuestado a las formas de gestión no estatal y su impacto en el Presupuesto, mediante el control oportuno a los procesos de licitación de proveedores de bienes y servicios. </a:t>
            </a:r>
          </a:p>
          <a:p>
            <a:pPr marL="542925" indent="-180975" algn="just">
              <a:buFont typeface="Arial" panose="020B0604020202020204" pitchFamily="34" charset="0"/>
              <a:buChar char="•"/>
              <a:tabLst>
                <a:tab pos="446088" algn="l"/>
              </a:tabLst>
            </a:pPr>
            <a:r>
              <a:rPr lang="es-ES" sz="2400" dirty="0">
                <a:latin typeface="Arial" panose="020B0604020202020204" pitchFamily="34" charset="0"/>
                <a:cs typeface="Arial" panose="020B0604020202020204" pitchFamily="34" charset="0"/>
              </a:rPr>
              <a:t>Seguimiento a las cuentas por cobrar y pagar vencidas del sector presupuestado con el sector empresarial.</a:t>
            </a:r>
          </a:p>
          <a:p>
            <a:pPr marL="542925" indent="-180975" algn="just">
              <a:buFont typeface="Arial" panose="020B0604020202020204" pitchFamily="34" charset="0"/>
              <a:buChar char="•"/>
              <a:tabLst>
                <a:tab pos="446088" algn="l"/>
              </a:tabLst>
            </a:pPr>
            <a:r>
              <a:rPr lang="es-ES" sz="2400" dirty="0">
                <a:latin typeface="Arial" panose="020B0604020202020204" pitchFamily="34" charset="0"/>
                <a:cs typeface="Arial" panose="020B0604020202020204" pitchFamily="34" charset="0"/>
              </a:rPr>
              <a:t>Incrementar la recaudación de ingresos del sector no estatal reforzando las acciones de fiscalización y control a las ventas que realizan los mismos.</a:t>
            </a:r>
          </a:p>
          <a:p>
            <a:pPr marL="704850" lvl="0" indent="-342900" algn="just">
              <a:buFontTx/>
              <a:buChar char="-"/>
              <a:tabLst>
                <a:tab pos="446088" algn="l"/>
              </a:tabLst>
            </a:pPr>
            <a:endParaRPr lang="es-ES" sz="2400" dirty="0">
              <a:solidFill>
                <a:prstClr val="black"/>
              </a:solidFill>
              <a:latin typeface="Arial" panose="020B0604020202020204" pitchFamily="34" charset="0"/>
              <a:cs typeface="Arial" panose="020B0604020202020204" pitchFamily="34" charset="0"/>
            </a:endParaRPr>
          </a:p>
          <a:p>
            <a:pPr marL="542925" indent="-180975" algn="just">
              <a:buFont typeface="Arial" panose="020B0604020202020204" pitchFamily="34" charset="0"/>
              <a:buChar char="•"/>
              <a:tabLst>
                <a:tab pos="446088" algn="l"/>
              </a:tabLst>
            </a:pPr>
            <a:endParaRPr lang="es-ES" sz="2400" dirty="0" smtClean="0">
              <a:latin typeface="Arial" panose="020B0604020202020204" pitchFamily="34" charset="0"/>
              <a:cs typeface="Arial" panose="020B0604020202020204" pitchFamily="34" charset="0"/>
            </a:endParaRPr>
          </a:p>
          <a:p>
            <a:pPr marL="361950" algn="just">
              <a:tabLst>
                <a:tab pos="446088" algn="l"/>
              </a:tabLst>
            </a:pPr>
            <a:endParaRPr lang="es-ES"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s-ES" sz="2200" b="1" dirty="0" smtClean="0">
              <a:latin typeface="Arial" panose="020B0604020202020204" pitchFamily="34" charset="0"/>
              <a:cs typeface="Arial" panose="020B0604020202020204" pitchFamily="34" charset="0"/>
            </a:endParaRPr>
          </a:p>
          <a:p>
            <a:pPr algn="just"/>
            <a:endParaRPr lang="es-ES" sz="2200" b="1" dirty="0">
              <a:latin typeface="Arial" panose="020B0604020202020204" pitchFamily="34" charset="0"/>
              <a:cs typeface="Arial" panose="020B0604020202020204" pitchFamily="34" charset="0"/>
            </a:endParaRPr>
          </a:p>
          <a:p>
            <a:pPr lvl="0" algn="just"/>
            <a:endParaRPr lang="es-VE" sz="2200" dirty="0">
              <a:latin typeface="Arial" panose="020B0604020202020204" pitchFamily="34" charset="0"/>
              <a:cs typeface="Arial" panose="020B0604020202020204" pitchFamily="34" charset="0"/>
            </a:endParaRPr>
          </a:p>
          <a:p>
            <a:pPr lvl="0" algn="just"/>
            <a:endParaRPr lang="es-VE" sz="2200" b="1" dirty="0" smtClean="0">
              <a:latin typeface="Arial" panose="020B0604020202020204" pitchFamily="34" charset="0"/>
              <a:cs typeface="Arial" panose="020B0604020202020204" pitchFamily="34" charset="0"/>
            </a:endParaRPr>
          </a:p>
          <a:p>
            <a:pPr marL="457200" lvl="0" indent="-457200" algn="just">
              <a:buFont typeface="+mj-lt"/>
              <a:buAutoNum type="arabicPeriod"/>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4201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upo 4"/>
          <p:cNvGrpSpPr/>
          <p:nvPr/>
        </p:nvGrpSpPr>
        <p:grpSpPr>
          <a:xfrm>
            <a:off x="0" y="26448"/>
            <a:ext cx="12219240" cy="975038"/>
            <a:chOff x="-15240" y="0"/>
            <a:chExt cx="12219240" cy="670561"/>
          </a:xfrm>
        </p:grpSpPr>
        <p:sp>
          <p:nvSpPr>
            <p:cNvPr id="27" name="Rectángulo 5"/>
            <p:cNvSpPr/>
            <p:nvPr/>
          </p:nvSpPr>
          <p:spPr>
            <a:xfrm>
              <a:off x="0" y="0"/>
              <a:ext cx="12192000" cy="67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cxnSp>
          <p:nvCxnSpPr>
            <p:cNvPr id="33" name="Conector recto 6"/>
            <p:cNvCxnSpPr/>
            <p:nvPr/>
          </p:nvCxnSpPr>
          <p:spPr>
            <a:xfrm>
              <a:off x="-15240" y="670560"/>
              <a:ext cx="12204000" cy="0"/>
            </a:xfrm>
            <a:prstGeom prst="line">
              <a:avLst/>
            </a:prstGeom>
            <a:ln w="114300">
              <a:noFill/>
            </a:ln>
          </p:spPr>
          <p:style>
            <a:lnRef idx="1">
              <a:schemeClr val="accent1"/>
            </a:lnRef>
            <a:fillRef idx="0">
              <a:schemeClr val="accent1"/>
            </a:fillRef>
            <a:effectRef idx="0">
              <a:schemeClr val="accent1"/>
            </a:effectRef>
            <a:fontRef idx="minor">
              <a:schemeClr val="tx1"/>
            </a:fontRef>
          </p:style>
        </p:cxnSp>
        <p:cxnSp>
          <p:nvCxnSpPr>
            <p:cNvPr id="34" name="Conector recto 7"/>
            <p:cNvCxnSpPr/>
            <p:nvPr/>
          </p:nvCxnSpPr>
          <p:spPr>
            <a:xfrm flipV="1">
              <a:off x="0" y="670560"/>
              <a:ext cx="12204000" cy="1"/>
            </a:xfrm>
            <a:prstGeom prst="line">
              <a:avLst/>
            </a:prstGeom>
            <a:ln w="28575">
              <a:noFill/>
            </a:ln>
          </p:spPr>
          <p:style>
            <a:lnRef idx="1">
              <a:schemeClr val="accent1"/>
            </a:lnRef>
            <a:fillRef idx="0">
              <a:schemeClr val="accent1"/>
            </a:fillRef>
            <a:effectRef idx="0">
              <a:schemeClr val="accent1"/>
            </a:effectRef>
            <a:fontRef idx="minor">
              <a:schemeClr val="tx1"/>
            </a:fontRef>
          </p:style>
        </p:cxnSp>
      </p:grpSp>
      <p:sp>
        <p:nvSpPr>
          <p:cNvPr id="13" name="Rectángulo 12"/>
          <p:cNvSpPr/>
          <p:nvPr/>
        </p:nvSpPr>
        <p:spPr>
          <a:xfrm>
            <a:off x="219891" y="1137683"/>
            <a:ext cx="11782697" cy="5538888"/>
          </a:xfrm>
          <a:prstGeom prst="rect">
            <a:avLst/>
          </a:prstGeom>
          <a:ln w="38100">
            <a:noFill/>
            <a:prstDash val="sysDash"/>
          </a:ln>
        </p:spPr>
        <p:txBody>
          <a:bodyPr anchor="t"/>
          <a:lstStyle/>
          <a:p>
            <a:pPr marL="361950" lvl="0" indent="-361950" algn="just">
              <a:tabLst>
                <a:tab pos="446088" algn="l"/>
              </a:tabLst>
            </a:pPr>
            <a:r>
              <a:rPr lang="es-MX" sz="2400" b="1" dirty="0" smtClean="0">
                <a:solidFill>
                  <a:prstClr val="black"/>
                </a:solidFill>
                <a:latin typeface="Arial" panose="020B0604020202020204" pitchFamily="34" charset="0"/>
                <a:cs typeface="Arial" panose="020B0604020202020204" pitchFamily="34" charset="0"/>
              </a:rPr>
              <a:t>2. Reforzar </a:t>
            </a:r>
            <a:r>
              <a:rPr lang="es-MX" sz="2400" b="1" dirty="0">
                <a:solidFill>
                  <a:prstClr val="black"/>
                </a:solidFill>
                <a:latin typeface="Arial" panose="020B0604020202020204" pitchFamily="34" charset="0"/>
                <a:cs typeface="Arial" panose="020B0604020202020204" pitchFamily="34" charset="0"/>
              </a:rPr>
              <a:t>con efectividad, la regulación y control de los precios. </a:t>
            </a:r>
          </a:p>
          <a:p>
            <a:pPr marL="542925" lvl="0" indent="-180975" algn="just">
              <a:buFont typeface="Arial" panose="020B0604020202020204" pitchFamily="34" charset="0"/>
              <a:buChar char="•"/>
              <a:tabLst>
                <a:tab pos="446088" algn="l"/>
              </a:tabLst>
            </a:pPr>
            <a:r>
              <a:rPr lang="es-VE" sz="2400" dirty="0" smtClean="0">
                <a:latin typeface="Arial" panose="020B0604020202020204" pitchFamily="34" charset="0"/>
                <a:cs typeface="Arial" panose="020B0604020202020204" pitchFamily="34" charset="0"/>
              </a:rPr>
              <a:t>Fortalecer el </a:t>
            </a:r>
            <a:r>
              <a:rPr lang="es-VE" sz="2400" dirty="0">
                <a:latin typeface="Arial" panose="020B0604020202020204" pitchFamily="34" charset="0"/>
                <a:cs typeface="Arial" panose="020B0604020202020204" pitchFamily="34" charset="0"/>
              </a:rPr>
              <a:t>sistema de trabajo para el seguimiento y control de los precios, para todos los sectores y actores de la economía</a:t>
            </a:r>
            <a:r>
              <a:rPr lang="es-VE" sz="2400" dirty="0" smtClean="0">
                <a:latin typeface="Arial" panose="020B0604020202020204" pitchFamily="34" charset="0"/>
                <a:cs typeface="Arial" panose="020B0604020202020204" pitchFamily="34" charset="0"/>
              </a:rPr>
              <a:t>.</a:t>
            </a:r>
          </a:p>
          <a:p>
            <a:pPr marL="361950" algn="just">
              <a:tabLst>
                <a:tab pos="446088" algn="l"/>
              </a:tabLst>
            </a:pPr>
            <a:r>
              <a:rPr lang="es-VE" sz="2400" dirty="0" smtClean="0">
                <a:latin typeface="Arial" panose="020B0604020202020204" pitchFamily="34" charset="0"/>
                <a:cs typeface="Arial" panose="020B0604020202020204" pitchFamily="34" charset="0"/>
              </a:rPr>
              <a:t>- </a:t>
            </a:r>
            <a:r>
              <a:rPr lang="es-VE" sz="2400" dirty="0">
                <a:latin typeface="Arial" panose="020B0604020202020204" pitchFamily="34" charset="0"/>
                <a:cs typeface="Arial" panose="020B0604020202020204" pitchFamily="34" charset="0"/>
              </a:rPr>
              <a:t>Monitorear semanalmente los precios del sector empresarial y los actores </a:t>
            </a:r>
            <a:r>
              <a:rPr lang="es-VE" sz="2400" dirty="0" smtClean="0">
                <a:latin typeface="Arial" panose="020B0604020202020204" pitchFamily="34" charset="0"/>
                <a:cs typeface="Arial" panose="020B0604020202020204" pitchFamily="34" charset="0"/>
              </a:rPr>
              <a:t>económicos no estatales. </a:t>
            </a:r>
            <a:endParaRPr lang="es-VE" sz="2400" dirty="0">
              <a:latin typeface="Arial" panose="020B0604020202020204" pitchFamily="34" charset="0"/>
              <a:cs typeface="Arial" panose="020B0604020202020204" pitchFamily="34" charset="0"/>
            </a:endParaRPr>
          </a:p>
          <a:p>
            <a:pPr marL="704850" lvl="0" indent="-342900" algn="just">
              <a:buFontTx/>
              <a:buChar char="-"/>
              <a:tabLst>
                <a:tab pos="446088" algn="l"/>
              </a:tabLst>
            </a:pPr>
            <a:r>
              <a:rPr lang="es-VE" sz="2400" dirty="0" smtClean="0">
                <a:latin typeface="Arial" panose="020B0604020202020204" pitchFamily="34" charset="0"/>
                <a:cs typeface="Arial" panose="020B0604020202020204" pitchFamily="34" charset="0"/>
              </a:rPr>
              <a:t>Implementar el plan de acciones para el enfrentamiento a los precios abusivos y especulativos.</a:t>
            </a:r>
          </a:p>
          <a:p>
            <a:pPr marL="704850" lvl="0" indent="-342900" algn="just">
              <a:buFontTx/>
              <a:buChar char="-"/>
              <a:tabLst>
                <a:tab pos="446088" algn="l"/>
              </a:tabLst>
            </a:pPr>
            <a:r>
              <a:rPr lang="es-VE" sz="2400" dirty="0" smtClean="0">
                <a:latin typeface="Arial" panose="020B0604020202020204" pitchFamily="34" charset="0"/>
                <a:cs typeface="Arial" panose="020B0604020202020204" pitchFamily="34" charset="0"/>
              </a:rPr>
              <a:t>Realizar estudios de fichas de costo con el objetivo de regular o topar precios a los bienes y servicios más sensibles a la población.</a:t>
            </a:r>
          </a:p>
          <a:p>
            <a:pPr marL="704850" lvl="0" indent="-342900" algn="just">
              <a:buFontTx/>
              <a:buChar char="-"/>
              <a:tabLst>
                <a:tab pos="446088" algn="l"/>
              </a:tabLst>
            </a:pPr>
            <a:r>
              <a:rPr lang="es-VE" sz="2400" dirty="0" smtClean="0">
                <a:latin typeface="Arial" panose="020B0604020202020204" pitchFamily="34" charset="0"/>
                <a:cs typeface="Arial" panose="020B0604020202020204" pitchFamily="34" charset="0"/>
              </a:rPr>
              <a:t>Realizar dos operativos semanales de enfrentamiento a los precios abusivos y especulativos con la participación de los organismos impositores.</a:t>
            </a:r>
          </a:p>
          <a:p>
            <a:pPr marL="704850" lvl="0" indent="-342900" algn="just">
              <a:buFontTx/>
              <a:buChar char="-"/>
              <a:tabLst>
                <a:tab pos="446088" algn="l"/>
              </a:tabLst>
            </a:pPr>
            <a:r>
              <a:rPr lang="es-VE" sz="2400" dirty="0" smtClean="0">
                <a:latin typeface="Arial" panose="020B0604020202020204" pitchFamily="34" charset="0"/>
                <a:cs typeface="Arial" panose="020B0604020202020204" pitchFamily="34" charset="0"/>
              </a:rPr>
              <a:t>Efectuar semanalmente la reunión del grupo de concertación </a:t>
            </a:r>
            <a:r>
              <a:rPr lang="es-VE" sz="2400" dirty="0">
                <a:latin typeface="Arial" panose="020B0604020202020204" pitchFamily="34" charset="0"/>
                <a:cs typeface="Arial" panose="020B0604020202020204" pitchFamily="34" charset="0"/>
              </a:rPr>
              <a:t>de precios de productos de </a:t>
            </a:r>
            <a:r>
              <a:rPr lang="es-VE" sz="2400" dirty="0" smtClean="0">
                <a:latin typeface="Arial" panose="020B0604020202020204" pitchFamily="34" charset="0"/>
                <a:cs typeface="Arial" panose="020B0604020202020204" pitchFamily="34" charset="0"/>
              </a:rPr>
              <a:t>primera necesidad incidiendo en la eliminación de intermediarios con la presencia de actores de la economía, estatal y no estatal.</a:t>
            </a:r>
            <a:endParaRPr lang="en-US"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s-ES" sz="2200" b="1" dirty="0" smtClean="0">
              <a:latin typeface="Arial" panose="020B0604020202020204" pitchFamily="34" charset="0"/>
              <a:cs typeface="Arial" panose="020B0604020202020204" pitchFamily="34" charset="0"/>
            </a:endParaRPr>
          </a:p>
          <a:p>
            <a:pPr algn="just"/>
            <a:endParaRPr lang="es-ES" sz="2200" b="1" dirty="0">
              <a:latin typeface="Arial" panose="020B0604020202020204" pitchFamily="34" charset="0"/>
              <a:cs typeface="Arial" panose="020B0604020202020204" pitchFamily="34" charset="0"/>
            </a:endParaRPr>
          </a:p>
          <a:p>
            <a:pPr lvl="0" algn="just"/>
            <a:endParaRPr lang="es-VE" sz="2200" dirty="0">
              <a:latin typeface="Arial" panose="020B0604020202020204" pitchFamily="34" charset="0"/>
              <a:cs typeface="Arial" panose="020B0604020202020204" pitchFamily="34" charset="0"/>
            </a:endParaRPr>
          </a:p>
          <a:p>
            <a:pPr lvl="0" algn="just"/>
            <a:endParaRPr lang="es-VE" sz="2200" b="1" dirty="0" smtClean="0">
              <a:latin typeface="Arial" panose="020B0604020202020204" pitchFamily="34" charset="0"/>
              <a:cs typeface="Arial" panose="020B0604020202020204" pitchFamily="34" charset="0"/>
            </a:endParaRPr>
          </a:p>
          <a:p>
            <a:pPr marL="457200" lvl="0" indent="-457200" algn="just">
              <a:buFont typeface="+mj-lt"/>
              <a:buAutoNum type="arabicPeriod"/>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74911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166950"/>
            <a:ext cx="11782697" cy="5564776"/>
          </a:xfrm>
          <a:prstGeom prst="rect">
            <a:avLst/>
          </a:prstGeom>
          <a:ln w="38100">
            <a:noFill/>
            <a:prstDash val="sysDash"/>
          </a:ln>
        </p:spPr>
        <p:txBody>
          <a:bodyPr anchor="t"/>
          <a:lstStyle/>
          <a:p>
            <a:pPr marL="112713" algn="just"/>
            <a:endParaRPr lang="en-US" sz="1600" dirty="0">
              <a:latin typeface="Arial" panose="020B0604020202020204" pitchFamily="34" charset="0"/>
              <a:cs typeface="Arial" panose="020B0604020202020204" pitchFamily="34" charset="0"/>
            </a:endParaRPr>
          </a:p>
        </p:txBody>
      </p:sp>
      <p:sp>
        <p:nvSpPr>
          <p:cNvPr id="2" name="Rectángulo 1"/>
          <p:cNvSpPr/>
          <p:nvPr/>
        </p:nvSpPr>
        <p:spPr>
          <a:xfrm>
            <a:off x="252549" y="1253204"/>
            <a:ext cx="11524883" cy="1200329"/>
          </a:xfrm>
          <a:prstGeom prst="rect">
            <a:avLst/>
          </a:prstGeom>
        </p:spPr>
        <p:txBody>
          <a:bodyPr wrap="square">
            <a:spAutoFit/>
          </a:bodyPr>
          <a:lstStyle/>
          <a:p>
            <a:pPr marL="457200" lvl="0" indent="-457200" algn="just">
              <a:buFont typeface="+mj-lt"/>
              <a:buAutoNum type="arabicPeriod" startAt="3"/>
              <a:tabLst>
                <a:tab pos="446088" algn="l"/>
              </a:tabLst>
            </a:pPr>
            <a:r>
              <a:rPr lang="es-MX" sz="2400" b="1" dirty="0">
                <a:latin typeface="Arial" panose="020B0604020202020204" pitchFamily="34" charset="0"/>
                <a:cs typeface="Arial" panose="020B0604020202020204" pitchFamily="34" charset="0"/>
              </a:rPr>
              <a:t>Lograr un balance de alimentos, a nivel municipal, con una mayor participación de la producción </a:t>
            </a:r>
            <a:r>
              <a:rPr lang="es-MX" sz="2400" b="1" dirty="0" smtClean="0">
                <a:latin typeface="Arial" panose="020B0604020202020204" pitchFamily="34" charset="0"/>
                <a:cs typeface="Arial" panose="020B0604020202020204" pitchFamily="34" charset="0"/>
              </a:rPr>
              <a:t>de </a:t>
            </a:r>
            <a:r>
              <a:rPr lang="es-MX" sz="2400" b="1" dirty="0">
                <a:latin typeface="Arial" panose="020B0604020202020204" pitchFamily="34" charset="0"/>
                <a:cs typeface="Arial" panose="020B0604020202020204" pitchFamily="34" charset="0"/>
              </a:rPr>
              <a:t>alimentos en la Canasta Familiar Normada. </a:t>
            </a:r>
            <a:endParaRPr lang="en-US" sz="2400" b="1" dirty="0">
              <a:latin typeface="Arial" panose="020B0604020202020204" pitchFamily="34" charset="0"/>
              <a:cs typeface="Arial" panose="020B0604020202020204" pitchFamily="34" charset="0"/>
            </a:endParaRPr>
          </a:p>
        </p:txBody>
      </p:sp>
      <p:sp>
        <p:nvSpPr>
          <p:cNvPr id="8"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
        <p:nvSpPr>
          <p:cNvPr id="9" name="CuadroTexto 8"/>
          <p:cNvSpPr txBox="1"/>
          <p:nvPr/>
        </p:nvSpPr>
        <p:spPr>
          <a:xfrm>
            <a:off x="385551" y="2350187"/>
            <a:ext cx="11500985" cy="4293483"/>
          </a:xfrm>
          <a:prstGeom prst="rect">
            <a:avLst/>
          </a:prstGeom>
          <a:noFill/>
        </p:spPr>
        <p:txBody>
          <a:bodyPr wrap="square" rtlCol="0">
            <a:spAutoFit/>
          </a:bodyPr>
          <a:lstStyle/>
          <a:p>
            <a:pPr marL="265113" indent="-265113" algn="just">
              <a:buFont typeface="Arial" panose="020B0604020202020204" pitchFamily="34" charset="0"/>
              <a:buChar char="•"/>
              <a:tabLst>
                <a:tab pos="446088" algn="l"/>
              </a:tabLst>
            </a:pPr>
            <a:r>
              <a:rPr lang="es-ES" sz="2400" dirty="0" smtClean="0">
                <a:latin typeface="Arial" panose="020B0604020202020204" pitchFamily="34" charset="0"/>
                <a:cs typeface="Arial" panose="020B0604020202020204" pitchFamily="34" charset="0"/>
              </a:rPr>
              <a:t>Perfeccionar en el </a:t>
            </a:r>
            <a:r>
              <a:rPr lang="es-ES" sz="2400" dirty="0">
                <a:latin typeface="Arial" panose="020B0604020202020204" pitchFamily="34" charset="0"/>
                <a:cs typeface="Arial" panose="020B0604020202020204" pitchFamily="34" charset="0"/>
              </a:rPr>
              <a:t>municipio </a:t>
            </a:r>
            <a:r>
              <a:rPr lang="es-ES" sz="2400" dirty="0" smtClean="0">
                <a:latin typeface="Arial" panose="020B0604020202020204" pitchFamily="34" charset="0"/>
                <a:cs typeface="Arial" panose="020B0604020202020204" pitchFamily="34" charset="0"/>
              </a:rPr>
              <a:t>el </a:t>
            </a:r>
            <a:r>
              <a:rPr lang="es-ES" sz="2400" dirty="0">
                <a:latin typeface="Arial" panose="020B0604020202020204" pitchFamily="34" charset="0"/>
                <a:cs typeface="Arial" panose="020B0604020202020204" pitchFamily="34" charset="0"/>
              </a:rPr>
              <a:t>balance de alimentos para el año como parte del Plan de Soberanía Alimentaria y Seguridad Alimentaria y Nutricional, teniendo en cuenta sus características y potencialidades en el sector agroindustrial</a:t>
            </a:r>
            <a:r>
              <a:rPr lang="es-ES" sz="2400" dirty="0" smtClean="0">
                <a:latin typeface="Arial" panose="020B0604020202020204" pitchFamily="34" charset="0"/>
                <a:cs typeface="Arial" panose="020B0604020202020204" pitchFamily="34" charset="0"/>
              </a:rPr>
              <a:t>. </a:t>
            </a:r>
          </a:p>
          <a:p>
            <a:pPr marL="265113" indent="-265113" algn="just">
              <a:tabLst>
                <a:tab pos="446088" algn="l"/>
              </a:tabLst>
            </a:pPr>
            <a:endParaRPr lang="es-ES" sz="1050" dirty="0" smtClean="0">
              <a:latin typeface="Arial" panose="020B0604020202020204" pitchFamily="34" charset="0"/>
              <a:cs typeface="Arial" panose="020B0604020202020204" pitchFamily="34" charset="0"/>
            </a:endParaRPr>
          </a:p>
          <a:p>
            <a:pPr marL="265113" indent="-265113" algn="just">
              <a:buFont typeface="Arial" panose="020B0604020202020204" pitchFamily="34" charset="0"/>
              <a:buChar char="•"/>
              <a:tabLst>
                <a:tab pos="446088" algn="l"/>
              </a:tabLst>
            </a:pPr>
            <a:r>
              <a:rPr lang="es-ES" sz="2400" dirty="0" smtClean="0">
                <a:latin typeface="Arial" panose="020B0604020202020204" pitchFamily="34" charset="0"/>
                <a:cs typeface="Arial" panose="020B0604020202020204" pitchFamily="34" charset="0"/>
              </a:rPr>
              <a:t>El </a:t>
            </a:r>
            <a:r>
              <a:rPr lang="es-ES" sz="2400" dirty="0">
                <a:latin typeface="Arial" panose="020B0604020202020204" pitchFamily="34" charset="0"/>
                <a:cs typeface="Arial" panose="020B0604020202020204" pitchFamily="34" charset="0"/>
              </a:rPr>
              <a:t>balance tiene </a:t>
            </a:r>
            <a:r>
              <a:rPr lang="es-ES" sz="2400" dirty="0" smtClean="0">
                <a:latin typeface="Arial" panose="020B0604020202020204" pitchFamily="34" charset="0"/>
                <a:cs typeface="Arial" panose="020B0604020202020204" pitchFamily="34" charset="0"/>
              </a:rPr>
              <a:t>que tener en </a:t>
            </a:r>
            <a:r>
              <a:rPr lang="es-ES" sz="2400" dirty="0">
                <a:latin typeface="Arial" panose="020B0604020202020204" pitchFamily="34" charset="0"/>
                <a:cs typeface="Arial" panose="020B0604020202020204" pitchFamily="34" charset="0"/>
              </a:rPr>
              <a:t>cuenta las necesidades para satisfacer las demandas de la población, priorizando la canasta familiar </a:t>
            </a:r>
            <a:r>
              <a:rPr lang="es-ES" sz="2400" dirty="0" smtClean="0">
                <a:latin typeface="Arial" panose="020B0604020202020204" pitchFamily="34" charset="0"/>
                <a:cs typeface="Arial" panose="020B0604020202020204" pitchFamily="34" charset="0"/>
              </a:rPr>
              <a:t>normada.</a:t>
            </a:r>
          </a:p>
          <a:p>
            <a:pPr marL="265113" indent="-265113" algn="just">
              <a:tabLst>
                <a:tab pos="446088" algn="l"/>
              </a:tabLst>
            </a:pPr>
            <a:endParaRPr lang="es-ES" sz="1200" dirty="0" smtClean="0">
              <a:latin typeface="Arial" panose="020B0604020202020204" pitchFamily="34" charset="0"/>
              <a:cs typeface="Arial" panose="020B0604020202020204" pitchFamily="34" charset="0"/>
            </a:endParaRPr>
          </a:p>
          <a:p>
            <a:pPr marL="265113" lvl="0" indent="-265113" algn="just">
              <a:buFont typeface="Arial" panose="020B0604020202020204" pitchFamily="34" charset="0"/>
              <a:buChar char="•"/>
              <a:tabLst>
                <a:tab pos="446088" algn="l"/>
              </a:tabLst>
            </a:pPr>
            <a:r>
              <a:rPr lang="es-ES" sz="2400" dirty="0">
                <a:latin typeface="Arial" panose="020B0604020202020204" pitchFamily="34" charset="0"/>
                <a:cs typeface="Arial" panose="020B0604020202020204" pitchFamily="34" charset="0"/>
              </a:rPr>
              <a:t>El </a:t>
            </a:r>
            <a:r>
              <a:rPr lang="es-ES" sz="2400" b="1" dirty="0">
                <a:latin typeface="Arial" panose="020B0604020202020204" pitchFamily="34" charset="0"/>
                <a:cs typeface="Arial" panose="020B0604020202020204" pitchFamily="34" charset="0"/>
              </a:rPr>
              <a:t>balance considera todas las producciones del territorio</a:t>
            </a:r>
            <a:r>
              <a:rPr lang="es-ES" sz="2400" dirty="0">
                <a:latin typeface="Arial" panose="020B0604020202020204" pitchFamily="34" charset="0"/>
                <a:cs typeface="Arial" panose="020B0604020202020204" pitchFamily="34" charset="0"/>
              </a:rPr>
              <a:t>, con independencia del nivel de subordinación o integración de los productores</a:t>
            </a:r>
            <a:r>
              <a:rPr lang="es-ES" sz="2400" dirty="0" smtClean="0">
                <a:latin typeface="Arial" panose="020B0604020202020204" pitchFamily="34" charset="0"/>
                <a:cs typeface="Arial" panose="020B0604020202020204" pitchFamily="34" charset="0"/>
              </a:rPr>
              <a:t>.</a:t>
            </a:r>
          </a:p>
          <a:p>
            <a:pPr lvl="0" algn="just">
              <a:tabLst>
                <a:tab pos="446088" algn="l"/>
              </a:tabLst>
            </a:pPr>
            <a:endParaRPr lang="es-ES" sz="1050" dirty="0" smtClean="0">
              <a:latin typeface="Arial" panose="020B0604020202020204" pitchFamily="34" charset="0"/>
              <a:cs typeface="Arial" panose="020B0604020202020204" pitchFamily="34" charset="0"/>
            </a:endParaRPr>
          </a:p>
          <a:p>
            <a:pPr marL="265113" indent="-265113" algn="just">
              <a:buFont typeface="Arial" panose="020B0604020202020204" pitchFamily="34" charset="0"/>
              <a:buChar char="•"/>
              <a:tabLst>
                <a:tab pos="446088" algn="l"/>
              </a:tabLst>
            </a:pPr>
            <a:r>
              <a:rPr lang="es-ES" sz="2400" b="1" dirty="0">
                <a:latin typeface="Arial" panose="020B0604020202020204" pitchFamily="34" charset="0"/>
                <a:cs typeface="Arial" panose="020B0604020202020204" pitchFamily="34" charset="0"/>
              </a:rPr>
              <a:t>Forman parte</a:t>
            </a:r>
            <a:r>
              <a:rPr lang="es-ES" sz="2400" dirty="0">
                <a:latin typeface="Arial" panose="020B0604020202020204" pitchFamily="34" charset="0"/>
                <a:cs typeface="Arial" panose="020B0604020202020204" pitchFamily="34" charset="0"/>
              </a:rPr>
              <a:t>, además, del balance de alimentos </a:t>
            </a:r>
            <a:r>
              <a:rPr lang="es-ES" sz="2400" b="1" dirty="0">
                <a:latin typeface="Arial" panose="020B0604020202020204" pitchFamily="34" charset="0"/>
                <a:cs typeface="Arial" panose="020B0604020202020204" pitchFamily="34" charset="0"/>
              </a:rPr>
              <a:t>otras producciones agroindustriales </a:t>
            </a:r>
            <a:r>
              <a:rPr lang="es-ES" sz="2400" dirty="0">
                <a:latin typeface="Arial" panose="020B0604020202020204" pitchFamily="34" charset="0"/>
                <a:cs typeface="Arial" panose="020B0604020202020204" pitchFamily="34" charset="0"/>
              </a:rPr>
              <a:t>que se puedan incrementar en el territorio con los recursos propios</a:t>
            </a:r>
            <a:r>
              <a:rPr lang="es-E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167479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166950"/>
            <a:ext cx="11782697" cy="5564776"/>
          </a:xfrm>
          <a:prstGeom prst="rect">
            <a:avLst/>
          </a:prstGeom>
          <a:ln w="38100">
            <a:noFill/>
            <a:prstDash val="sysDash"/>
          </a:ln>
        </p:spPr>
        <p:txBody>
          <a:bodyPr anchor="t"/>
          <a:lstStyle/>
          <a:p>
            <a:pPr marL="457200" lvl="0" indent="-457200" algn="just">
              <a:buFont typeface="+mj-lt"/>
              <a:buAutoNum type="arabicPeriod" startAt="4"/>
            </a:pPr>
            <a:r>
              <a:rPr lang="es-VE" sz="2200" b="1" dirty="0" smtClean="0">
                <a:latin typeface="Arial" panose="020B0604020202020204" pitchFamily="34" charset="0"/>
                <a:cs typeface="Arial" panose="020B0604020202020204" pitchFamily="34" charset="0"/>
              </a:rPr>
              <a:t>Avanzar en la creación de MIPYME estatales, que </a:t>
            </a:r>
            <a:r>
              <a:rPr lang="es-MX" sz="2200" b="1" dirty="0" smtClean="0">
                <a:latin typeface="Arial" panose="020B0604020202020204" pitchFamily="34" charset="0"/>
                <a:cs typeface="Arial" panose="020B0604020202020204" pitchFamily="34" charset="0"/>
              </a:rPr>
              <a:t>contribuyan</a:t>
            </a:r>
            <a:r>
              <a:rPr lang="es-VE" sz="2200" b="1" dirty="0" smtClean="0">
                <a:latin typeface="Arial" panose="020B0604020202020204" pitchFamily="34" charset="0"/>
                <a:cs typeface="Arial" panose="020B0604020202020204" pitchFamily="34" charset="0"/>
              </a:rPr>
              <a:t> a generar más y mejores bienes y servicios para la población; entre ellas, fomentar las de base tecnológica. </a:t>
            </a:r>
          </a:p>
          <a:p>
            <a:pPr marL="342900" indent="-342900" algn="just">
              <a:buFont typeface="Arial" panose="020B0604020202020204" pitchFamily="34" charset="0"/>
              <a:buChar char="•"/>
            </a:pPr>
            <a:r>
              <a:rPr lang="es-ES" sz="2200" dirty="0" smtClean="0">
                <a:latin typeface="Arial" panose="020B0604020202020204" pitchFamily="34" charset="0"/>
                <a:cs typeface="Arial" panose="020B0604020202020204" pitchFamily="34" charset="0"/>
              </a:rPr>
              <a:t>El gobierno en el municipio, </a:t>
            </a:r>
            <a:r>
              <a:rPr lang="es-ES" sz="2200" dirty="0">
                <a:latin typeface="Arial" panose="020B0604020202020204" pitchFamily="34" charset="0"/>
                <a:cs typeface="Arial" panose="020B0604020202020204" pitchFamily="34" charset="0"/>
              </a:rPr>
              <a:t>a partir de </a:t>
            </a:r>
            <a:r>
              <a:rPr lang="es-ES" sz="2200" dirty="0" smtClean="0">
                <a:latin typeface="Arial" panose="020B0604020202020204" pitchFamily="34" charset="0"/>
                <a:cs typeface="Arial" panose="020B0604020202020204" pitchFamily="34" charset="0"/>
              </a:rPr>
              <a:t>su Estrategia </a:t>
            </a:r>
            <a:r>
              <a:rPr lang="es-ES" sz="2200" dirty="0">
                <a:latin typeface="Arial" panose="020B0604020202020204" pitchFamily="34" charset="0"/>
                <a:cs typeface="Arial" panose="020B0604020202020204" pitchFamily="34" charset="0"/>
              </a:rPr>
              <a:t>de </a:t>
            </a:r>
            <a:r>
              <a:rPr lang="es-ES" sz="2200" dirty="0" smtClean="0">
                <a:latin typeface="Arial" panose="020B0604020202020204" pitchFamily="34" charset="0"/>
                <a:cs typeface="Arial" panose="020B0604020202020204" pitchFamily="34" charset="0"/>
              </a:rPr>
              <a:t>Desarrollo</a:t>
            </a:r>
            <a:r>
              <a:rPr lang="es-ES" sz="2200" dirty="0">
                <a:latin typeface="Arial" panose="020B0604020202020204" pitchFamily="34" charset="0"/>
                <a:cs typeface="Arial" panose="020B0604020202020204" pitchFamily="34" charset="0"/>
              </a:rPr>
              <a:t>, </a:t>
            </a:r>
            <a:r>
              <a:rPr lang="es-ES" sz="2200" dirty="0" smtClean="0">
                <a:latin typeface="Arial" panose="020B0604020202020204" pitchFamily="34" charset="0"/>
                <a:cs typeface="Arial" panose="020B0604020202020204" pitchFamily="34" charset="0"/>
              </a:rPr>
              <a:t>realizará </a:t>
            </a:r>
            <a:r>
              <a:rPr lang="es-ES" sz="2200" dirty="0">
                <a:latin typeface="Arial" panose="020B0604020202020204" pitchFamily="34" charset="0"/>
                <a:cs typeface="Arial" panose="020B0604020202020204" pitchFamily="34" charset="0"/>
              </a:rPr>
              <a:t>un levantamiento de las posibilidades de crear MIPYMES estatales. </a:t>
            </a:r>
            <a:r>
              <a:rPr lang="es-ES" sz="2200" dirty="0" smtClean="0">
                <a:latin typeface="Arial" panose="020B0604020202020204" pitchFamily="34" charset="0"/>
                <a:cs typeface="Arial" panose="020B0604020202020204" pitchFamily="34" charset="0"/>
              </a:rPr>
              <a:t>Plazo</a:t>
            </a:r>
            <a:r>
              <a:rPr lang="es-ES" sz="2200" dirty="0">
                <a:latin typeface="Arial" panose="020B0604020202020204" pitchFamily="34" charset="0"/>
                <a:cs typeface="Arial" panose="020B0604020202020204" pitchFamily="34" charset="0"/>
              </a:rPr>
              <a:t>: junio 2024</a:t>
            </a:r>
            <a:r>
              <a:rPr lang="es-ES" sz="2200" dirty="0" smtClean="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es-ES" sz="2200" dirty="0" smtClean="0">
                <a:latin typeface="Arial" panose="020B0604020202020204" pitchFamily="34" charset="0"/>
                <a:cs typeface="Arial" panose="020B0604020202020204" pitchFamily="34" charset="0"/>
              </a:rPr>
              <a:t>Concretar la realización de MIPYMES estatales.</a:t>
            </a:r>
          </a:p>
          <a:p>
            <a:pPr marL="342900" indent="-342900" algn="just">
              <a:buFont typeface="Arial" panose="020B0604020202020204" pitchFamily="34" charset="0"/>
              <a:buChar char="•"/>
            </a:pPr>
            <a:endParaRPr lang="es-ES" sz="2200" dirty="0" smtClean="0">
              <a:latin typeface="Arial" panose="020B0604020202020204" pitchFamily="34" charset="0"/>
              <a:cs typeface="Arial" panose="020B0604020202020204" pitchFamily="34" charset="0"/>
            </a:endParaRPr>
          </a:p>
          <a:p>
            <a:pPr marL="401638" lvl="0" indent="-401638" algn="just"/>
            <a:r>
              <a:rPr lang="es-MX" sz="2200" b="1" dirty="0" smtClean="0">
                <a:solidFill>
                  <a:prstClr val="black"/>
                </a:solidFill>
                <a:latin typeface="Arial" panose="020B0604020202020204" pitchFamily="34" charset="0"/>
                <a:cs typeface="Arial" panose="020B0604020202020204" pitchFamily="34" charset="0"/>
              </a:rPr>
              <a:t>5. Descentralizar </a:t>
            </a:r>
            <a:r>
              <a:rPr lang="es-MX" sz="2200" b="1" dirty="0">
                <a:solidFill>
                  <a:prstClr val="black"/>
                </a:solidFill>
                <a:latin typeface="Arial" panose="020B0604020202020204" pitchFamily="34" charset="0"/>
                <a:cs typeface="Arial" panose="020B0604020202020204" pitchFamily="34" charset="0"/>
              </a:rPr>
              <a:t>gradualmente el proceso de aprobación de los nuevos actores económicos hacia los municipios, que incluye el desarrollo de acciones de capacitación a las estructuras de gobierno. </a:t>
            </a:r>
            <a:endParaRPr lang="es-MX" sz="1000" b="1" dirty="0">
              <a:solidFill>
                <a:srgbClr val="FF0000"/>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s-ES" sz="2200" dirty="0" smtClean="0">
                <a:solidFill>
                  <a:prstClr val="black"/>
                </a:solidFill>
                <a:latin typeface="Arial" panose="020B0604020202020204" pitchFamily="34" charset="0"/>
                <a:cs typeface="Arial" panose="020B0604020202020204" pitchFamily="34" charset="0"/>
              </a:rPr>
              <a:t>Trinidad es seleccionado dentro de </a:t>
            </a:r>
            <a:r>
              <a:rPr lang="es-ES" sz="2200" dirty="0">
                <a:solidFill>
                  <a:prstClr val="black"/>
                </a:solidFill>
                <a:latin typeface="Arial" panose="020B0604020202020204" pitchFamily="34" charset="0"/>
                <a:cs typeface="Arial" panose="020B0604020202020204" pitchFamily="34" charset="0"/>
              </a:rPr>
              <a:t>los municipios </a:t>
            </a:r>
            <a:r>
              <a:rPr lang="es-ES" sz="2200" dirty="0" smtClean="0">
                <a:solidFill>
                  <a:prstClr val="black"/>
                </a:solidFill>
                <a:latin typeface="Arial" panose="020B0604020202020204" pitchFamily="34" charset="0"/>
                <a:cs typeface="Arial" panose="020B0604020202020204" pitchFamily="34" charset="0"/>
              </a:rPr>
              <a:t>pilotos. </a:t>
            </a:r>
          </a:p>
          <a:p>
            <a:pPr marL="342900" lvl="0" indent="-342900">
              <a:buFont typeface="Arial" panose="020B0604020202020204" pitchFamily="34" charset="0"/>
              <a:buChar char="•"/>
            </a:pPr>
            <a:r>
              <a:rPr lang="es-ES" sz="2200" dirty="0" smtClean="0">
                <a:solidFill>
                  <a:prstClr val="black"/>
                </a:solidFill>
                <a:latin typeface="Arial" panose="020B0604020202020204" pitchFamily="34" charset="0"/>
                <a:cs typeface="Arial" panose="020B0604020202020204" pitchFamily="34" charset="0"/>
              </a:rPr>
              <a:t>Se </a:t>
            </a:r>
            <a:r>
              <a:rPr lang="es-ES" sz="2200" dirty="0">
                <a:solidFill>
                  <a:prstClr val="black"/>
                </a:solidFill>
                <a:latin typeface="Arial" panose="020B0604020202020204" pitchFamily="34" charset="0"/>
                <a:cs typeface="Arial" panose="020B0604020202020204" pitchFamily="34" charset="0"/>
              </a:rPr>
              <a:t>elabora la guía para la creación de usuarios en la plataforma. </a:t>
            </a:r>
          </a:p>
          <a:p>
            <a:pPr marL="342900" indent="-342900" algn="just">
              <a:buFont typeface="Arial" panose="020B0604020202020204" pitchFamily="34" charset="0"/>
              <a:buChar char="•"/>
            </a:pPr>
            <a:r>
              <a:rPr lang="es-ES" sz="2200" dirty="0" smtClean="0">
                <a:solidFill>
                  <a:prstClr val="black"/>
                </a:solidFill>
                <a:latin typeface="Arial" panose="020B0604020202020204" pitchFamily="34" charset="0"/>
                <a:cs typeface="Arial" panose="020B0604020202020204" pitchFamily="34" charset="0"/>
              </a:rPr>
              <a:t>Proceso </a:t>
            </a:r>
            <a:r>
              <a:rPr lang="es-ES" sz="2200" dirty="0">
                <a:solidFill>
                  <a:prstClr val="black"/>
                </a:solidFill>
                <a:latin typeface="Arial" panose="020B0604020202020204" pitchFamily="34" charset="0"/>
                <a:cs typeface="Arial" panose="020B0604020202020204" pitchFamily="34" charset="0"/>
              </a:rPr>
              <a:t>de fortalecimiento de capacidades conducido por el MEP.</a:t>
            </a:r>
          </a:p>
          <a:p>
            <a:pPr marL="342900" indent="-342900" algn="just">
              <a:buFont typeface="Arial" panose="020B0604020202020204" pitchFamily="34" charset="0"/>
              <a:buChar char="•"/>
            </a:pPr>
            <a:endParaRPr lang="es-ES" sz="2400" dirty="0" smtClean="0">
              <a:latin typeface="Arial" panose="020B0604020202020204" pitchFamily="34" charset="0"/>
              <a:cs typeface="Arial" panose="020B0604020202020204" pitchFamily="34" charset="0"/>
            </a:endParaRPr>
          </a:p>
          <a:p>
            <a:pPr algn="just"/>
            <a:endParaRPr lang="es-ES" sz="2400" dirty="0">
              <a:latin typeface="Arial" panose="020B0604020202020204" pitchFamily="34" charset="0"/>
              <a:cs typeface="Arial" panose="020B0604020202020204" pitchFamily="34" charset="0"/>
            </a:endParaRPr>
          </a:p>
          <a:p>
            <a:pPr lvl="0" algn="just"/>
            <a:endParaRPr lang="es-VE" sz="2200" b="1" dirty="0" smtClean="0">
              <a:latin typeface="Arial" panose="020B0604020202020204" pitchFamily="34" charset="0"/>
              <a:cs typeface="Arial" panose="020B0604020202020204" pitchFamily="34" charset="0"/>
            </a:endParaRPr>
          </a:p>
          <a:p>
            <a:pPr lvl="0" algn="just"/>
            <a:endParaRPr lang="en-US" sz="2200" b="1" dirty="0">
              <a:latin typeface="Arial" panose="020B0604020202020204" pitchFamily="34" charset="0"/>
              <a:cs typeface="Arial" panose="020B0604020202020204" pitchFamily="34" charset="0"/>
            </a:endParaRPr>
          </a:p>
        </p:txBody>
      </p:sp>
      <p:sp>
        <p:nvSpPr>
          <p:cNvPr id="7" name="Rectángulo 5"/>
          <p:cNvSpPr/>
          <p:nvPr/>
        </p:nvSpPr>
        <p:spPr>
          <a:xfrm>
            <a:off x="47897" y="191913"/>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9515329"/>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166950"/>
            <a:ext cx="11782697" cy="5564776"/>
          </a:xfrm>
          <a:prstGeom prst="rect">
            <a:avLst/>
          </a:prstGeom>
          <a:ln w="38100">
            <a:noFill/>
            <a:prstDash val="sysDash"/>
          </a:ln>
        </p:spPr>
        <p:txBody>
          <a:bodyPr anchor="t"/>
          <a:lstStyle/>
          <a:p>
            <a:pPr lvl="0" algn="just"/>
            <a:r>
              <a:rPr lang="es-MX" sz="2200" b="1" dirty="0" smtClean="0">
                <a:latin typeface="Arial" panose="020B0604020202020204" pitchFamily="34" charset="0"/>
                <a:cs typeface="Arial" panose="020B0604020202020204" pitchFamily="34" charset="0"/>
              </a:rPr>
              <a:t>6. Priorizar </a:t>
            </a:r>
            <a:r>
              <a:rPr lang="es-MX" sz="2200" b="1" dirty="0">
                <a:latin typeface="Arial" panose="020B0604020202020204" pitchFamily="34" charset="0"/>
                <a:cs typeface="Arial" panose="020B0604020202020204" pitchFamily="34" charset="0"/>
              </a:rPr>
              <a:t>la fiscalización a los actores no estatales que reportan pérdidas. </a:t>
            </a:r>
          </a:p>
          <a:p>
            <a:pPr lvl="0" algn="just">
              <a:tabLst>
                <a:tab pos="2595563" algn="l"/>
              </a:tabLst>
            </a:pPr>
            <a:endParaRPr lang="es-MX" sz="1100" b="1" dirty="0" smtClean="0">
              <a:solidFill>
                <a:srgbClr val="FF0000"/>
              </a:solidFill>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ES" sz="2300" dirty="0" smtClean="0">
                <a:latin typeface="Arial" panose="020B0604020202020204" pitchFamily="34" charset="0"/>
                <a:cs typeface="Arial" panose="020B0604020202020204" pitchFamily="34" charset="0"/>
              </a:rPr>
              <a:t>Aún cuando en el municipio no existen nuevos actores económicos con pérdidas se le va a dar seguimiento a los que incurran en esta problemática.  </a:t>
            </a:r>
            <a:endParaRPr lang="es-ES" sz="2300" b="1" dirty="0">
              <a:solidFill>
                <a:srgbClr val="FF0000"/>
              </a:solidFill>
              <a:latin typeface="Arial" panose="020B0604020202020204" pitchFamily="34" charset="0"/>
              <a:cs typeface="Arial" panose="020B0604020202020204" pitchFamily="34" charset="0"/>
            </a:endParaRPr>
          </a:p>
          <a:p>
            <a:pPr lvl="0" algn="just">
              <a:tabLst>
                <a:tab pos="2693988" algn="l"/>
              </a:tabLst>
            </a:pPr>
            <a:endParaRPr lang="en-US" sz="1200" dirty="0">
              <a:solidFill>
                <a:srgbClr val="FF0000"/>
              </a:solidFill>
              <a:latin typeface="Arial" panose="020B0604020202020204" pitchFamily="34" charset="0"/>
              <a:cs typeface="Arial" panose="020B0604020202020204" pitchFamily="34" charset="0"/>
            </a:endParaRPr>
          </a:p>
          <a:p>
            <a:pPr marL="347663" indent="-347663" algn="just"/>
            <a:r>
              <a:rPr lang="es-MX" sz="2200" b="1" dirty="0" smtClean="0">
                <a:latin typeface="Arial" panose="020B0604020202020204" pitchFamily="34" charset="0"/>
                <a:cs typeface="Arial" panose="020B0604020202020204" pitchFamily="34" charset="0"/>
              </a:rPr>
              <a:t>7. Avanzar </a:t>
            </a:r>
            <a:r>
              <a:rPr lang="es-MX" sz="2200" b="1" dirty="0">
                <a:latin typeface="Arial" panose="020B0604020202020204" pitchFamily="34" charset="0"/>
                <a:cs typeface="Arial" panose="020B0604020202020204" pitchFamily="34" charset="0"/>
              </a:rPr>
              <a:t>en el proceso de descentralización territorial de competencias, centrando la atención en la producción, </a:t>
            </a:r>
            <a:r>
              <a:rPr lang="es-VE" sz="2200" b="1" dirty="0">
                <a:latin typeface="Arial" panose="020B0604020202020204" pitchFamily="34" charset="0"/>
                <a:cs typeface="Arial" panose="020B0604020202020204" pitchFamily="34" charset="0"/>
              </a:rPr>
              <a:t>transformación</a:t>
            </a:r>
            <a:r>
              <a:rPr lang="es-MX" sz="2200" b="1" dirty="0">
                <a:latin typeface="Arial" panose="020B0604020202020204" pitchFamily="34" charset="0"/>
                <a:cs typeface="Arial" panose="020B0604020202020204" pitchFamily="34" charset="0"/>
              </a:rPr>
              <a:t> y comercialización de alimentos, por ser una línea estratégica de </a:t>
            </a:r>
            <a:r>
              <a:rPr lang="es-MX" sz="2200" b="1" dirty="0" smtClean="0">
                <a:latin typeface="Arial" panose="020B0604020202020204" pitchFamily="34" charset="0"/>
                <a:cs typeface="Arial" panose="020B0604020202020204" pitchFamily="34" charset="0"/>
              </a:rPr>
              <a:t>la Estrategia </a:t>
            </a:r>
            <a:r>
              <a:rPr lang="es-MX" sz="2200" b="1" dirty="0">
                <a:latin typeface="Arial" panose="020B0604020202020204" pitchFamily="34" charset="0"/>
                <a:cs typeface="Arial" panose="020B0604020202020204" pitchFamily="34" charset="0"/>
              </a:rPr>
              <a:t>de Desarrollo Municipal; concluir la creación </a:t>
            </a:r>
            <a:r>
              <a:rPr lang="es-MX" sz="2200" b="1" dirty="0" smtClean="0">
                <a:latin typeface="Arial" panose="020B0604020202020204" pitchFamily="34" charset="0"/>
                <a:cs typeface="Arial" panose="020B0604020202020204" pitchFamily="34" charset="0"/>
              </a:rPr>
              <a:t>del sistema agroalimentario local </a:t>
            </a:r>
            <a:r>
              <a:rPr lang="es-MX" sz="2200" b="1" dirty="0">
                <a:latin typeface="Arial" panose="020B0604020202020204" pitchFamily="34" charset="0"/>
                <a:cs typeface="Arial" panose="020B0604020202020204" pitchFamily="34" charset="0"/>
              </a:rPr>
              <a:t>en </a:t>
            </a:r>
            <a:r>
              <a:rPr lang="es-MX" sz="2200" b="1" dirty="0" smtClean="0">
                <a:latin typeface="Arial" panose="020B0604020202020204" pitchFamily="34" charset="0"/>
                <a:cs typeface="Arial" panose="020B0604020202020204" pitchFamily="34" charset="0"/>
              </a:rPr>
              <a:t>el municipio. </a:t>
            </a:r>
            <a:endParaRPr lang="es-MX" sz="2200" b="1" dirty="0">
              <a:latin typeface="Arial" panose="020B0604020202020204" pitchFamily="34" charset="0"/>
              <a:cs typeface="Arial" panose="020B0604020202020204" pitchFamily="34" charset="0"/>
            </a:endParaRPr>
          </a:p>
          <a:p>
            <a:pPr lvl="0" algn="just"/>
            <a:endParaRPr lang="es-MX" sz="1200" b="1" dirty="0" smtClean="0">
              <a:solidFill>
                <a:srgbClr val="FF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2300" dirty="0">
                <a:latin typeface="Arial" panose="020B0604020202020204" pitchFamily="34" charset="0"/>
                <a:cs typeface="Arial" panose="020B0604020202020204" pitchFamily="34" charset="0"/>
              </a:rPr>
              <a:t>Culminar </a:t>
            </a:r>
            <a:r>
              <a:rPr lang="es-MX" sz="2300" dirty="0" smtClean="0">
                <a:latin typeface="Arial" panose="020B0604020202020204" pitchFamily="34" charset="0"/>
                <a:cs typeface="Arial" panose="020B0604020202020204" pitchFamily="34" charset="0"/>
              </a:rPr>
              <a:t>en el CAM la </a:t>
            </a:r>
            <a:r>
              <a:rPr lang="es-MX" sz="2300" dirty="0">
                <a:latin typeface="Arial" panose="020B0604020202020204" pitchFamily="34" charset="0"/>
                <a:cs typeface="Arial" panose="020B0604020202020204" pitchFamily="34" charset="0"/>
              </a:rPr>
              <a:t>propuesta y presentar la creación </a:t>
            </a:r>
            <a:r>
              <a:rPr lang="es-MX" sz="2300" dirty="0" smtClean="0">
                <a:latin typeface="Arial" panose="020B0604020202020204" pitchFamily="34" charset="0"/>
                <a:cs typeface="Arial" panose="020B0604020202020204" pitchFamily="34" charset="0"/>
              </a:rPr>
              <a:t>del sistema agroalimentario local. </a:t>
            </a:r>
            <a:r>
              <a:rPr lang="es-MX" sz="2300" dirty="0">
                <a:latin typeface="Arial" panose="020B0604020202020204" pitchFamily="34" charset="0"/>
                <a:cs typeface="Arial" panose="020B0604020202020204" pitchFamily="34" charset="0"/>
              </a:rPr>
              <a:t>Hasta marzo 2024</a:t>
            </a:r>
            <a:r>
              <a:rPr lang="es-MX" sz="2300" dirty="0" smtClean="0">
                <a:latin typeface="Arial" panose="020B0604020202020204" pitchFamily="34" charset="0"/>
                <a:cs typeface="Arial" panose="020B0604020202020204" pitchFamily="34" charset="0"/>
              </a:rPr>
              <a:t>. </a:t>
            </a:r>
            <a:endParaRPr lang="es-MX" sz="2300" b="1" dirty="0" smtClean="0">
              <a:solidFill>
                <a:srgbClr val="FF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s-MX" sz="12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2300" dirty="0" smtClean="0">
                <a:latin typeface="Arial" panose="020B0604020202020204" pitchFamily="34" charset="0"/>
                <a:cs typeface="Arial" panose="020B0604020202020204" pitchFamily="34" charset="0"/>
              </a:rPr>
              <a:t>Participar </a:t>
            </a:r>
            <a:r>
              <a:rPr lang="es-MX" sz="2300" dirty="0">
                <a:latin typeface="Arial" panose="020B0604020202020204" pitchFamily="34" charset="0"/>
                <a:cs typeface="Arial" panose="020B0604020202020204" pitchFamily="34" charset="0"/>
              </a:rPr>
              <a:t>en el proceso de </a:t>
            </a:r>
            <a:r>
              <a:rPr lang="es-ES" sz="2300" dirty="0">
                <a:latin typeface="Arial" panose="020B0604020202020204" pitchFamily="34" charset="0"/>
                <a:cs typeface="Arial" panose="020B0604020202020204" pitchFamily="34" charset="0"/>
              </a:rPr>
              <a:t>identificación y transferencia de las competencias y sus recursos. Presentar al MEP para fortalecer el tejido empresarial local. Hasta marzo 2024. </a:t>
            </a:r>
            <a:endParaRPr lang="es-MX" sz="23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s-MX" sz="2300" dirty="0">
              <a:latin typeface="Arial" panose="020B0604020202020204" pitchFamily="34" charset="0"/>
              <a:cs typeface="Arial" panose="020B0604020202020204" pitchFamily="34" charset="0"/>
            </a:endParaRPr>
          </a:p>
          <a:p>
            <a:pPr lvl="0" algn="just"/>
            <a:endParaRPr lang="en-US" sz="2300" dirty="0">
              <a:latin typeface="Arial" panose="020B0604020202020204" pitchFamily="34" charset="0"/>
              <a:cs typeface="Arial" panose="020B0604020202020204" pitchFamily="34" charset="0"/>
            </a:endParaRPr>
          </a:p>
        </p:txBody>
      </p:sp>
      <p:sp>
        <p:nvSpPr>
          <p:cNvPr id="7" name="Rectángulo 5"/>
          <p:cNvSpPr/>
          <p:nvPr/>
        </p:nvSpPr>
        <p:spPr>
          <a:xfrm>
            <a:off x="40044" y="51254"/>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11492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166950"/>
            <a:ext cx="11782697" cy="5564776"/>
          </a:xfrm>
          <a:prstGeom prst="rect">
            <a:avLst/>
          </a:prstGeom>
          <a:ln w="38100">
            <a:noFill/>
            <a:prstDash val="sysDash"/>
          </a:ln>
        </p:spPr>
        <p:txBody>
          <a:bodyPr anchor="t"/>
          <a:lstStyle/>
          <a:p>
            <a:pPr marL="457200" lvl="0" indent="-457200" algn="just">
              <a:buFont typeface="+mj-lt"/>
              <a:buAutoNum type="arabicPeriod" startAt="9"/>
            </a:pPr>
            <a:endParaRPr lang="en-US" sz="2300" dirty="0">
              <a:latin typeface="Arial" panose="020B0604020202020204" pitchFamily="34" charset="0"/>
              <a:cs typeface="Arial" panose="020B0604020202020204" pitchFamily="34" charset="0"/>
            </a:endParaRPr>
          </a:p>
        </p:txBody>
      </p:sp>
      <p:sp>
        <p:nvSpPr>
          <p:cNvPr id="7" name="Rectángulo 5"/>
          <p:cNvSpPr/>
          <p:nvPr/>
        </p:nvSpPr>
        <p:spPr>
          <a:xfrm>
            <a:off x="40044" y="36506"/>
            <a:ext cx="12192000" cy="97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grpSp>
        <p:nvGrpSpPr>
          <p:cNvPr id="4" name="Grupo 3"/>
          <p:cNvGrpSpPr/>
          <p:nvPr/>
        </p:nvGrpSpPr>
        <p:grpSpPr>
          <a:xfrm>
            <a:off x="537399" y="1653953"/>
            <a:ext cx="11106434" cy="3698602"/>
            <a:chOff x="537399" y="1653953"/>
            <a:chExt cx="11106434" cy="3698602"/>
          </a:xfrm>
        </p:grpSpPr>
        <p:sp>
          <p:nvSpPr>
            <p:cNvPr id="5" name="object 10"/>
            <p:cNvSpPr txBox="1"/>
            <p:nvPr/>
          </p:nvSpPr>
          <p:spPr>
            <a:xfrm>
              <a:off x="537399" y="1866216"/>
              <a:ext cx="5387164" cy="3486339"/>
            </a:xfrm>
            <a:prstGeom prst="rect">
              <a:avLst/>
            </a:prstGeom>
            <a:noFill/>
            <a:ln>
              <a:solidFill>
                <a:schemeClr val="tx1"/>
              </a:solidFill>
            </a:ln>
          </p:spPr>
          <p:txBody>
            <a:bodyPr wrap="square" lIns="0" tIns="0" rIns="0" bIns="0">
              <a:spAutoFit/>
            </a:bodyPr>
            <a:lstStyle>
              <a:lvl1pPr marL="506413" indent="-198438">
                <a:tabLst>
                  <a:tab pos="506413" algn="l"/>
                </a:tabLst>
                <a:defRPr>
                  <a:solidFill>
                    <a:schemeClr val="tx1"/>
                  </a:solidFill>
                  <a:latin typeface="Calibri" panose="020F0502020204030204" pitchFamily="34" charset="0"/>
                </a:defRPr>
              </a:lvl1pPr>
              <a:lvl2pPr marL="742950" indent="-285750">
                <a:tabLst>
                  <a:tab pos="506413" algn="l"/>
                </a:tabLst>
                <a:defRPr>
                  <a:solidFill>
                    <a:schemeClr val="tx1"/>
                  </a:solidFill>
                  <a:latin typeface="Calibri" panose="020F0502020204030204" pitchFamily="34" charset="0"/>
                </a:defRPr>
              </a:lvl2pPr>
              <a:lvl3pPr marL="1143000" indent="-228600">
                <a:tabLst>
                  <a:tab pos="506413" algn="l"/>
                </a:tabLst>
                <a:defRPr>
                  <a:solidFill>
                    <a:schemeClr val="tx1"/>
                  </a:solidFill>
                  <a:latin typeface="Calibri" panose="020F0502020204030204" pitchFamily="34" charset="0"/>
                </a:defRPr>
              </a:lvl3pPr>
              <a:lvl4pPr marL="1600200" indent="-228600">
                <a:tabLst>
                  <a:tab pos="506413" algn="l"/>
                </a:tabLst>
                <a:defRPr>
                  <a:solidFill>
                    <a:schemeClr val="tx1"/>
                  </a:solidFill>
                  <a:latin typeface="Calibri" panose="020F0502020204030204" pitchFamily="34" charset="0"/>
                </a:defRPr>
              </a:lvl4pPr>
              <a:lvl5pPr marL="2057400" indent="-228600">
                <a:tabLst>
                  <a:tab pos="506413" algn="l"/>
                </a:tabLst>
                <a:defRPr>
                  <a:solidFill>
                    <a:schemeClr val="tx1"/>
                  </a:solidFill>
                  <a:latin typeface="Calibri" panose="020F0502020204030204" pitchFamily="34" charset="0"/>
                </a:defRPr>
              </a:lvl5pPr>
              <a:lvl6pPr marL="2514600" indent="-228600" fontAlgn="base">
                <a:spcBef>
                  <a:spcPct val="0"/>
                </a:spcBef>
                <a:spcAft>
                  <a:spcPct val="0"/>
                </a:spcAft>
                <a:tabLst>
                  <a:tab pos="506413" algn="l"/>
                </a:tabLst>
                <a:defRPr>
                  <a:solidFill>
                    <a:schemeClr val="tx1"/>
                  </a:solidFill>
                  <a:latin typeface="Calibri" panose="020F0502020204030204" pitchFamily="34" charset="0"/>
                </a:defRPr>
              </a:lvl6pPr>
              <a:lvl7pPr marL="2971800" indent="-228600" fontAlgn="base">
                <a:spcBef>
                  <a:spcPct val="0"/>
                </a:spcBef>
                <a:spcAft>
                  <a:spcPct val="0"/>
                </a:spcAft>
                <a:tabLst>
                  <a:tab pos="506413" algn="l"/>
                </a:tabLst>
                <a:defRPr>
                  <a:solidFill>
                    <a:schemeClr val="tx1"/>
                  </a:solidFill>
                  <a:latin typeface="Calibri" panose="020F0502020204030204" pitchFamily="34" charset="0"/>
                </a:defRPr>
              </a:lvl7pPr>
              <a:lvl8pPr marL="3429000" indent="-228600" fontAlgn="base">
                <a:spcBef>
                  <a:spcPct val="0"/>
                </a:spcBef>
                <a:spcAft>
                  <a:spcPct val="0"/>
                </a:spcAft>
                <a:tabLst>
                  <a:tab pos="506413" algn="l"/>
                </a:tabLst>
                <a:defRPr>
                  <a:solidFill>
                    <a:schemeClr val="tx1"/>
                  </a:solidFill>
                  <a:latin typeface="Calibri" panose="020F0502020204030204" pitchFamily="34" charset="0"/>
                </a:defRPr>
              </a:lvl8pPr>
              <a:lvl9pPr marL="3886200" indent="-228600" fontAlgn="base">
                <a:spcBef>
                  <a:spcPct val="0"/>
                </a:spcBef>
                <a:spcAft>
                  <a:spcPct val="0"/>
                </a:spcAft>
                <a:tabLst>
                  <a:tab pos="506413" algn="l"/>
                </a:tabLst>
                <a:defRPr>
                  <a:solidFill>
                    <a:schemeClr val="tx1"/>
                  </a:solidFill>
                  <a:latin typeface="Calibri" panose="020F0502020204030204" pitchFamily="34" charset="0"/>
                </a:defRPr>
              </a:lvl9pPr>
            </a:lstStyle>
            <a:p>
              <a:pPr marL="410623" indent="0" algn="ctr">
                <a:lnSpc>
                  <a:spcPct val="118000"/>
                </a:lnSpc>
                <a:defRPr/>
              </a:pPr>
              <a:r>
                <a:rPr lang="es-ES" sz="3200" b="1" dirty="0">
                  <a:latin typeface="Arial" panose="020B0604020202020204" pitchFamily="34" charset="0"/>
                  <a:cs typeface="Arial" panose="020B0604020202020204" pitchFamily="34" charset="0"/>
                </a:rPr>
                <a:t>Fortalecimiento de la planificación y gestión del desarrollo local </a:t>
              </a:r>
              <a:r>
                <a:rPr lang="es-ES" sz="3200" b="1" dirty="0" smtClean="0">
                  <a:latin typeface="Arial" panose="020B0604020202020204" pitchFamily="34" charset="0"/>
                  <a:cs typeface="Arial" panose="020B0604020202020204" pitchFamily="34" charset="0"/>
                </a:rPr>
                <a:t>está creada en el municipio la Dirección Municipal </a:t>
              </a:r>
              <a:r>
                <a:rPr lang="es-ES" sz="3200" b="1" dirty="0">
                  <a:latin typeface="Arial" panose="020B0604020202020204" pitchFamily="34" charset="0"/>
                  <a:cs typeface="Arial" panose="020B0604020202020204" pitchFamily="34" charset="0"/>
                </a:rPr>
                <a:t>para el Desarrollo </a:t>
              </a:r>
              <a:r>
                <a:rPr lang="es-ES" sz="3200" b="1" dirty="0" smtClean="0">
                  <a:latin typeface="Arial" panose="020B0604020202020204" pitchFamily="34" charset="0"/>
                  <a:cs typeface="Arial" panose="020B0604020202020204" pitchFamily="34" charset="0"/>
                </a:rPr>
                <a:t>Territorial. </a:t>
              </a:r>
              <a:endParaRPr lang="es-ES" sz="3200" b="1" dirty="0">
                <a:latin typeface="Arial" panose="020B0604020202020204" pitchFamily="34" charset="0"/>
                <a:cs typeface="Arial" panose="020B0604020202020204" pitchFamily="34" charset="0"/>
              </a:endParaRPr>
            </a:p>
          </p:txBody>
        </p:sp>
        <p:graphicFrame>
          <p:nvGraphicFramePr>
            <p:cNvPr id="6" name="Diagrama 5"/>
            <p:cNvGraphicFramePr/>
            <p:nvPr>
              <p:extLst>
                <p:ext uri="{D42A27DB-BD31-4B8C-83A1-F6EECF244321}">
                  <p14:modId xmlns:p14="http://schemas.microsoft.com/office/powerpoint/2010/main" val="1773651573"/>
                </p:ext>
              </p:extLst>
            </p:nvPr>
          </p:nvGraphicFramePr>
          <p:xfrm>
            <a:off x="6209413" y="1653953"/>
            <a:ext cx="5434420" cy="36467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Tree>
    <p:extLst>
      <p:ext uri="{BB962C8B-B14F-4D97-AF65-F5344CB8AC3E}">
        <p14:creationId xmlns:p14="http://schemas.microsoft.com/office/powerpoint/2010/main" val="205508997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2549" y="1061884"/>
            <a:ext cx="11782697" cy="5669842"/>
          </a:xfrm>
          <a:prstGeom prst="rect">
            <a:avLst/>
          </a:prstGeom>
          <a:ln w="38100">
            <a:noFill/>
            <a:prstDash val="sysDash"/>
          </a:ln>
        </p:spPr>
        <p:txBody>
          <a:bodyPr anchor="t"/>
          <a:lstStyle/>
          <a:p>
            <a:pPr marL="173038" indent="-455613" algn="just">
              <a:tabLst>
                <a:tab pos="685800" algn="l"/>
              </a:tabLst>
            </a:pPr>
            <a:r>
              <a:rPr lang="es-MX" sz="2200" b="1" dirty="0" smtClean="0">
                <a:latin typeface="Arial" panose="020B0604020202020204" pitchFamily="34" charset="0"/>
                <a:cs typeface="Arial" panose="020B0604020202020204" pitchFamily="34" charset="0"/>
              </a:rPr>
              <a:t>10. </a:t>
            </a:r>
            <a:r>
              <a:rPr lang="es-MX" sz="2200" b="1" dirty="0">
                <a:solidFill>
                  <a:prstClr val="black"/>
                </a:solidFill>
                <a:latin typeface="Arial" panose="020B0604020202020204" pitchFamily="34" charset="0"/>
                <a:cs typeface="Arial" panose="020B0604020202020204" pitchFamily="34" charset="0"/>
              </a:rPr>
              <a:t>Avanzar en la implementación del principio de subsidiar a personas y no a productos, para lo cual se debe ir transitando a un esquema más justo y eficiente</a:t>
            </a:r>
            <a:r>
              <a:rPr lang="es-MX" sz="2200" b="1" dirty="0" smtClean="0">
                <a:solidFill>
                  <a:prstClr val="black"/>
                </a:solidFill>
                <a:latin typeface="Arial" panose="020B0604020202020204" pitchFamily="34" charset="0"/>
                <a:cs typeface="Arial" panose="020B0604020202020204" pitchFamily="34" charset="0"/>
              </a:rPr>
              <a:t>.</a:t>
            </a:r>
          </a:p>
          <a:p>
            <a:pPr marL="1087438" lvl="2" indent="-455613" algn="just">
              <a:buFont typeface="Arial" pitchFamily="34" charset="0"/>
              <a:buChar char="•"/>
              <a:tabLst>
                <a:tab pos="685800" algn="l"/>
              </a:tabLst>
            </a:pPr>
            <a:r>
              <a:rPr lang="es-VE" sz="2400" b="1" dirty="0" smtClean="0">
                <a:latin typeface="Arial" panose="020B0604020202020204" pitchFamily="34" charset="0"/>
                <a:cs typeface="Arial" panose="020B0604020202020204" pitchFamily="34" charset="0"/>
                <a:hlinkClick r:id="rId2" action="ppaction://hlinkfile"/>
              </a:rPr>
              <a:t>Electricidad</a:t>
            </a:r>
            <a:r>
              <a:rPr lang="es-VE" sz="2400" b="1" dirty="0" smtClean="0">
                <a:latin typeface="Arial" panose="020B0604020202020204" pitchFamily="34" charset="0"/>
                <a:cs typeface="Arial" panose="020B0604020202020204" pitchFamily="34" charset="0"/>
              </a:rPr>
              <a:t>: Anexo 1</a:t>
            </a:r>
            <a:endParaRPr lang="es-VE" sz="2400" b="1" dirty="0">
              <a:latin typeface="Arial" panose="020B0604020202020204" pitchFamily="34" charset="0"/>
              <a:cs typeface="Arial" panose="020B0604020202020204" pitchFamily="34" charset="0"/>
            </a:endParaRPr>
          </a:p>
        </p:txBody>
      </p:sp>
      <p:sp>
        <p:nvSpPr>
          <p:cNvPr id="7" name="Rectángulo 5"/>
          <p:cNvSpPr/>
          <p:nvPr/>
        </p:nvSpPr>
        <p:spPr>
          <a:xfrm>
            <a:off x="40044" y="51254"/>
            <a:ext cx="12192000" cy="877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1"/>
                </a:solidFill>
                <a:latin typeface="Arial" panose="020B0604020202020204" pitchFamily="34" charset="0"/>
                <a:cs typeface="Arial" panose="020B0604020202020204" pitchFamily="34" charset="0"/>
              </a:rPr>
              <a:t>ASEGURAMIENTO A LAS PROYECCIONES DE GOBIERNO</a:t>
            </a:r>
            <a:endParaRPr lang="es-ES" sz="2800" b="1" dirty="0">
              <a:solidFill>
                <a:schemeClr val="tx1"/>
              </a:solidFill>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1832751635"/>
              </p:ext>
            </p:extLst>
          </p:nvPr>
        </p:nvGraphicFramePr>
        <p:xfrm>
          <a:off x="6445607" y="1753802"/>
          <a:ext cx="5589639" cy="997458"/>
        </p:xfrm>
        <a:graphic>
          <a:graphicData uri="http://schemas.openxmlformats.org/drawingml/2006/table">
            <a:tbl>
              <a:tblPr>
                <a:tableStyleId>{5C22544A-7EE6-4342-B048-85BDC9FD1C3A}</a:tableStyleId>
              </a:tblPr>
              <a:tblGrid>
                <a:gridCol w="2373320">
                  <a:extLst>
                    <a:ext uri="{9D8B030D-6E8A-4147-A177-3AD203B41FA5}">
                      <a16:colId xmlns:a16="http://schemas.microsoft.com/office/drawing/2014/main" val="2786734502"/>
                    </a:ext>
                  </a:extLst>
                </a:gridCol>
                <a:gridCol w="1916084">
                  <a:extLst>
                    <a:ext uri="{9D8B030D-6E8A-4147-A177-3AD203B41FA5}">
                      <a16:colId xmlns:a16="http://schemas.microsoft.com/office/drawing/2014/main" val="75000952"/>
                    </a:ext>
                  </a:extLst>
                </a:gridCol>
                <a:gridCol w="1300235">
                  <a:extLst>
                    <a:ext uri="{9D8B030D-6E8A-4147-A177-3AD203B41FA5}">
                      <a16:colId xmlns:a16="http://schemas.microsoft.com/office/drawing/2014/main" val="911317511"/>
                    </a:ext>
                  </a:extLst>
                </a:gridCol>
              </a:tblGrid>
              <a:tr h="393065">
                <a:tc>
                  <a:txBody>
                    <a:bodyPr/>
                    <a:lstStyle/>
                    <a:p>
                      <a:pPr algn="ctr">
                        <a:lnSpc>
                          <a:spcPct val="107000"/>
                        </a:lnSpc>
                        <a:spcAft>
                          <a:spcPts val="0"/>
                        </a:spcAft>
                      </a:pPr>
                      <a:r>
                        <a:rPr lang="es-ES" sz="2000" kern="1200" dirty="0">
                          <a:effectLst/>
                        </a:rPr>
                        <a:t>Municipios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0"/>
                        </a:spcAft>
                      </a:pPr>
                      <a:r>
                        <a:rPr lang="es-ES" sz="2000" kern="1200" dirty="0">
                          <a:effectLst/>
                        </a:rPr>
                        <a:t>Vivienda  (+500 </a:t>
                      </a:r>
                      <a:r>
                        <a:rPr lang="es-ES" sz="2000" kern="1200" dirty="0" err="1" smtClean="0">
                          <a:effectLst/>
                        </a:rPr>
                        <a:t>kWh</a:t>
                      </a:r>
                      <a:r>
                        <a:rPr lang="es-ES" sz="2000" kern="1200" dirty="0" smtClean="0">
                          <a:effectLst/>
                        </a:rPr>
                        <a:t>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0"/>
                        </a:spcAft>
                      </a:pPr>
                      <a:r>
                        <a:rPr lang="es-ES" sz="2000" kern="1200" dirty="0">
                          <a:effectLst/>
                        </a:rPr>
                        <a:t>%</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865706375"/>
                  </a:ext>
                </a:extLst>
              </a:tr>
              <a:tr h="170815">
                <a:tc>
                  <a:txBody>
                    <a:bodyPr/>
                    <a:lstStyle/>
                    <a:p>
                      <a:pPr algn="ctr" fontAlgn="b">
                        <a:lnSpc>
                          <a:spcPct val="107000"/>
                        </a:lnSpc>
                        <a:spcAft>
                          <a:spcPts val="0"/>
                        </a:spcAft>
                      </a:pPr>
                      <a:r>
                        <a:rPr lang="es-ES" sz="2000" kern="1200" dirty="0">
                          <a:effectLst/>
                        </a:rPr>
                        <a:t>Trinidad</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fontAlgn="b">
                        <a:lnSpc>
                          <a:spcPct val="107000"/>
                        </a:lnSpc>
                        <a:spcAft>
                          <a:spcPts val="0"/>
                        </a:spcAft>
                      </a:pPr>
                      <a:r>
                        <a:rPr lang="es-ES" sz="2000" kern="1200" dirty="0">
                          <a:effectLst/>
                        </a:rPr>
                        <a:t>620</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fontAlgn="b">
                        <a:lnSpc>
                          <a:spcPct val="107000"/>
                        </a:lnSpc>
                        <a:spcAft>
                          <a:spcPts val="0"/>
                        </a:spcAft>
                      </a:pPr>
                      <a:r>
                        <a:rPr lang="es-ES" sz="2000" kern="1200" dirty="0">
                          <a:effectLst/>
                        </a:rPr>
                        <a:t>29,0</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583639413"/>
                  </a:ext>
                </a:extLst>
              </a:tr>
            </a:tbl>
          </a:graphicData>
        </a:graphic>
      </p:graphicFrame>
      <p:sp>
        <p:nvSpPr>
          <p:cNvPr id="2" name="Rectángulo 1"/>
          <p:cNvSpPr/>
          <p:nvPr/>
        </p:nvSpPr>
        <p:spPr>
          <a:xfrm>
            <a:off x="441234" y="2085558"/>
            <a:ext cx="11344366" cy="4662815"/>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es-ES" dirty="0" smtClean="0">
                <a:effectLst/>
                <a:latin typeface="Arial" panose="020B0604020202020204" pitchFamily="34" charset="0"/>
                <a:ea typeface="Calibri" panose="020F0502020204030204" pitchFamily="34" charset="0"/>
                <a:cs typeface="Arial" panose="020B0604020202020204" pitchFamily="34" charset="0"/>
              </a:rPr>
              <a:t>1237 Consumidores con mas de 500 KW</a:t>
            </a:r>
            <a:endParaRPr lang="es-ES"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s-ES" dirty="0" smtClean="0">
                <a:latin typeface="Arial" panose="020B0604020202020204" pitchFamily="34" charset="0"/>
                <a:ea typeface="Calibri" panose="020F0502020204030204" pitchFamily="34" charset="0"/>
                <a:cs typeface="Arial" panose="020B0604020202020204" pitchFamily="34" charset="0"/>
              </a:rPr>
              <a:t>84 tendederas </a:t>
            </a:r>
          </a:p>
          <a:p>
            <a:pPr marL="342900" lvl="0" indent="-342900" algn="just">
              <a:lnSpc>
                <a:spcPct val="150000"/>
              </a:lnSpc>
              <a:spcAft>
                <a:spcPts val="0"/>
              </a:spcAft>
              <a:buFont typeface="Wingdings" panose="05000000000000000000" pitchFamily="2" charset="2"/>
              <a:buChar char=""/>
            </a:pPr>
            <a:r>
              <a:rPr lang="es-ES" dirty="0" smtClean="0">
                <a:effectLst/>
                <a:latin typeface="Arial" panose="020B0604020202020204" pitchFamily="34" charset="0"/>
                <a:ea typeface="Calibri" panose="020F0502020204030204" pitchFamily="34" charset="0"/>
                <a:cs typeface="Arial" panose="020B0604020202020204" pitchFamily="34" charset="0"/>
              </a:rPr>
              <a:t>144 empresas estatales </a:t>
            </a:r>
          </a:p>
          <a:p>
            <a:pPr marL="342900" lvl="0" indent="-342900" algn="just">
              <a:lnSpc>
                <a:spcPct val="150000"/>
              </a:lnSpc>
              <a:spcAft>
                <a:spcPts val="0"/>
              </a:spcAft>
              <a:buFont typeface="Wingdings" panose="05000000000000000000" pitchFamily="2" charset="2"/>
              <a:buChar char=""/>
            </a:pPr>
            <a:r>
              <a:rPr lang="es-ES" dirty="0" smtClean="0">
                <a:latin typeface="Arial" panose="020B0604020202020204" pitchFamily="34" charset="0"/>
                <a:ea typeface="Calibri" panose="020F0502020204030204" pitchFamily="34" charset="0"/>
                <a:cs typeface="Arial" panose="020B0604020202020204" pitchFamily="34" charset="0"/>
              </a:rPr>
              <a:t>389 Actores económicos sector no estatal.</a:t>
            </a:r>
          </a:p>
          <a:p>
            <a:pPr marL="342900" lvl="0" indent="-342900" algn="just">
              <a:lnSpc>
                <a:spcPct val="150000"/>
              </a:lnSpc>
              <a:spcAft>
                <a:spcPts val="0"/>
              </a:spcAft>
              <a:buFont typeface="Wingdings" panose="05000000000000000000" pitchFamily="2" charset="2"/>
              <a:buChar char=""/>
            </a:pPr>
            <a:r>
              <a:rPr lang="es-ES" dirty="0" smtClean="0">
                <a:effectLst/>
                <a:latin typeface="Arial" panose="020B0604020202020204" pitchFamily="34" charset="0"/>
                <a:ea typeface="Calibri" panose="020F0502020204030204" pitchFamily="34" charset="0"/>
                <a:cs typeface="Arial" panose="020B0604020202020204" pitchFamily="34" charset="0"/>
              </a:rPr>
              <a:t>621 clientes altos consumidores del sector residencial.</a:t>
            </a:r>
          </a:p>
          <a:p>
            <a:pPr marL="171450" lvl="0" indent="-171450" algn="just">
              <a:lnSpc>
                <a:spcPct val="150000"/>
              </a:lnSpc>
              <a:spcAft>
                <a:spcPts val="0"/>
              </a:spcAft>
              <a:buFont typeface="Arial" panose="020B0604020202020204" pitchFamily="34" charset="0"/>
              <a:buChar char="•"/>
            </a:pPr>
            <a:r>
              <a:rPr lang="es-ES" dirty="0" smtClean="0">
                <a:latin typeface="Arial" panose="020B0604020202020204" pitchFamily="34" charset="0"/>
                <a:ea typeface="Calibri" panose="020F0502020204030204" pitchFamily="34" charset="0"/>
                <a:cs typeface="Arial" panose="020B0604020202020204" pitchFamily="34" charset="0"/>
              </a:rPr>
              <a:t>Caracusey : 23</a:t>
            </a:r>
          </a:p>
          <a:p>
            <a:pPr marL="171450" lvl="0" indent="-171450" algn="just">
              <a:lnSpc>
                <a:spcPct val="150000"/>
              </a:lnSpc>
              <a:spcAft>
                <a:spcPts val="0"/>
              </a:spcAft>
              <a:buFont typeface="Arial" panose="020B0604020202020204" pitchFamily="34" charset="0"/>
              <a:buChar char="•"/>
            </a:pPr>
            <a:r>
              <a:rPr lang="es-ES" dirty="0" smtClean="0">
                <a:effectLst/>
                <a:latin typeface="Arial" panose="020B0604020202020204" pitchFamily="34" charset="0"/>
                <a:ea typeface="Calibri" panose="020F0502020204030204" pitchFamily="34" charset="0"/>
                <a:cs typeface="Arial" panose="020B0604020202020204" pitchFamily="34" charset="0"/>
              </a:rPr>
              <a:t>Manaca: 32</a:t>
            </a:r>
          </a:p>
          <a:p>
            <a:pPr marL="171450" lvl="0" indent="-171450" algn="just">
              <a:lnSpc>
                <a:spcPct val="150000"/>
              </a:lnSpc>
              <a:spcAft>
                <a:spcPts val="0"/>
              </a:spcAft>
              <a:buFont typeface="Arial" panose="020B0604020202020204" pitchFamily="34" charset="0"/>
              <a:buChar char="•"/>
            </a:pPr>
            <a:r>
              <a:rPr lang="es-ES" dirty="0" smtClean="0">
                <a:latin typeface="Arial" panose="020B0604020202020204" pitchFamily="34" charset="0"/>
                <a:ea typeface="Calibri" panose="020F0502020204030204" pitchFamily="34" charset="0"/>
                <a:cs typeface="Arial" panose="020B0604020202020204" pitchFamily="34" charset="0"/>
              </a:rPr>
              <a:t>Zona Monumento 243</a:t>
            </a:r>
          </a:p>
          <a:p>
            <a:pPr marL="171450" lvl="0" indent="-171450" algn="just">
              <a:lnSpc>
                <a:spcPct val="150000"/>
              </a:lnSpc>
              <a:spcAft>
                <a:spcPts val="0"/>
              </a:spcAft>
              <a:buFont typeface="Arial" panose="020B0604020202020204" pitchFamily="34" charset="0"/>
              <a:buChar char="•"/>
            </a:pPr>
            <a:r>
              <a:rPr lang="es-ES" dirty="0" smtClean="0">
                <a:latin typeface="Arial" panose="020B0604020202020204" pitchFamily="34" charset="0"/>
                <a:ea typeface="Calibri" panose="020F0502020204030204" pitchFamily="34" charset="0"/>
                <a:cs typeface="Arial" panose="020B0604020202020204" pitchFamily="34" charset="0"/>
              </a:rPr>
              <a:t>Topes de Collantes: 23</a:t>
            </a:r>
          </a:p>
          <a:p>
            <a:pPr marL="171450" lvl="0" indent="-171450" algn="just">
              <a:lnSpc>
                <a:spcPct val="150000"/>
              </a:lnSpc>
              <a:spcAft>
                <a:spcPts val="0"/>
              </a:spcAft>
              <a:buFont typeface="Arial" panose="020B0604020202020204" pitchFamily="34" charset="0"/>
              <a:buChar char="•"/>
            </a:pPr>
            <a:r>
              <a:rPr lang="es-ES" dirty="0" smtClean="0">
                <a:effectLst/>
                <a:latin typeface="Arial" panose="020B0604020202020204" pitchFamily="34" charset="0"/>
                <a:ea typeface="Calibri" panose="020F0502020204030204" pitchFamily="34" charset="0"/>
                <a:cs typeface="Arial" panose="020B0604020202020204" pitchFamily="34" charset="0"/>
              </a:rPr>
              <a:t>Trinidad: 724 (centro, purísima</a:t>
            </a:r>
            <a:r>
              <a:rPr lang="es-ES" dirty="0" smtClean="0">
                <a:latin typeface="Arial" panose="020B0604020202020204" pitchFamily="34" charset="0"/>
                <a:ea typeface="Calibri" panose="020F0502020204030204" pitchFamily="34" charset="0"/>
                <a:cs typeface="Arial" panose="020B0604020202020204" pitchFamily="34" charset="0"/>
              </a:rPr>
              <a:t>, Casilda, Boca)</a:t>
            </a:r>
          </a:p>
          <a:p>
            <a:pPr marL="171450" lvl="0" indent="-171450" algn="just">
              <a:lnSpc>
                <a:spcPct val="150000"/>
              </a:lnSpc>
              <a:spcAft>
                <a:spcPts val="0"/>
              </a:spcAft>
              <a:buFont typeface="Arial" panose="020B0604020202020204" pitchFamily="34" charset="0"/>
              <a:buChar char="•"/>
            </a:pPr>
            <a:r>
              <a:rPr lang="es-ES" dirty="0">
                <a:latin typeface="Arial" panose="020B0604020202020204" pitchFamily="34" charset="0"/>
                <a:ea typeface="Calibri" panose="020F0502020204030204" pitchFamily="34" charset="0"/>
                <a:cs typeface="Arial" panose="020B0604020202020204" pitchFamily="34" charset="0"/>
              </a:rPr>
              <a:t>Polvo rojo 192 ( Armando Mestre, Chanzoneta, Carretera Sancti Spiritus)</a:t>
            </a:r>
            <a:endParaRPr lang="es-E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621021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5581</TotalTime>
  <Words>3053</Words>
  <Application>Microsoft Office PowerPoint</Application>
  <PresentationFormat>Panorámica</PresentationFormat>
  <Paragraphs>315</Paragraphs>
  <Slides>25</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Calibri</vt:lpstr>
      <vt:lpstr>Calibri Light</vt:lpstr>
      <vt:lpstr>Symbol</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Macroprograma Institucionalidad y Macroeconomía</dc:title>
  <dc:creator>JUR-Dania Loraine Fuentes Blanco</dc:creator>
  <cp:lastModifiedBy>Yassel Carvajal</cp:lastModifiedBy>
  <cp:revision>492</cp:revision>
  <cp:lastPrinted>2024-01-20T21:48:42Z</cp:lastPrinted>
  <dcterms:created xsi:type="dcterms:W3CDTF">2021-01-19T23:23:04Z</dcterms:created>
  <dcterms:modified xsi:type="dcterms:W3CDTF">2024-01-31T15:27:05Z</dcterms:modified>
</cp:coreProperties>
</file>